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419" r:id="rId2"/>
    <p:sldId id="284" r:id="rId3"/>
    <p:sldId id="291" r:id="rId4"/>
    <p:sldId id="328" r:id="rId5"/>
    <p:sldId id="387" r:id="rId6"/>
    <p:sldId id="283" r:id="rId7"/>
    <p:sldId id="351" r:id="rId8"/>
    <p:sldId id="355" r:id="rId9"/>
    <p:sldId id="354" r:id="rId10"/>
    <p:sldId id="389" r:id="rId11"/>
    <p:sldId id="314" r:id="rId12"/>
    <p:sldId id="321" r:id="rId13"/>
    <p:sldId id="327" r:id="rId14"/>
    <p:sldId id="318" r:id="rId15"/>
    <p:sldId id="331" r:id="rId16"/>
    <p:sldId id="334" r:id="rId17"/>
    <p:sldId id="392" r:id="rId18"/>
    <p:sldId id="336" r:id="rId19"/>
    <p:sldId id="339" r:id="rId20"/>
    <p:sldId id="393" r:id="rId21"/>
    <p:sldId id="394" r:id="rId22"/>
    <p:sldId id="341" r:id="rId23"/>
    <p:sldId id="342" r:id="rId24"/>
    <p:sldId id="344" r:id="rId25"/>
    <p:sldId id="385" r:id="rId26"/>
    <p:sldId id="288" r:id="rId27"/>
    <p:sldId id="409" r:id="rId28"/>
    <p:sldId id="360" r:id="rId29"/>
    <p:sldId id="413" r:id="rId30"/>
    <p:sldId id="365" r:id="rId31"/>
    <p:sldId id="414" r:id="rId32"/>
    <p:sldId id="372" r:id="rId33"/>
    <p:sldId id="415" r:id="rId34"/>
    <p:sldId id="376" r:id="rId35"/>
    <p:sldId id="416" r:id="rId36"/>
    <p:sldId id="379" r:id="rId37"/>
    <p:sldId id="381" r:id="rId38"/>
    <p:sldId id="397" r:id="rId39"/>
    <p:sldId id="398" r:id="rId40"/>
    <p:sldId id="395" r:id="rId41"/>
    <p:sldId id="405" r:id="rId42"/>
    <p:sldId id="400" r:id="rId43"/>
    <p:sldId id="403" r:id="rId44"/>
    <p:sldId id="404" r:id="rId45"/>
    <p:sldId id="407" r:id="rId46"/>
    <p:sldId id="406" r:id="rId47"/>
    <p:sldId id="417" r:id="rId48"/>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Untitled Section" id="{FABCF573-E040-C74C-BB27-8238BA00A2E9}">
          <p14:sldIdLst>
            <p14:sldId id="419"/>
            <p14:sldId id="284"/>
            <p14:sldId id="291"/>
            <p14:sldId id="328"/>
            <p14:sldId id="387"/>
            <p14:sldId id="283"/>
            <p14:sldId id="351"/>
            <p14:sldId id="355"/>
            <p14:sldId id="354"/>
            <p14:sldId id="389"/>
            <p14:sldId id="314"/>
            <p14:sldId id="321"/>
            <p14:sldId id="327"/>
            <p14:sldId id="318"/>
            <p14:sldId id="331"/>
            <p14:sldId id="334"/>
            <p14:sldId id="392"/>
            <p14:sldId id="336"/>
            <p14:sldId id="339"/>
            <p14:sldId id="393"/>
            <p14:sldId id="394"/>
            <p14:sldId id="341"/>
            <p14:sldId id="342"/>
            <p14:sldId id="344"/>
            <p14:sldId id="385"/>
            <p14:sldId id="288"/>
            <p14:sldId id="409"/>
            <p14:sldId id="360"/>
            <p14:sldId id="413"/>
            <p14:sldId id="365"/>
            <p14:sldId id="414"/>
            <p14:sldId id="372"/>
            <p14:sldId id="415"/>
            <p14:sldId id="376"/>
            <p14:sldId id="416"/>
            <p14:sldId id="379"/>
            <p14:sldId id="381"/>
            <p14:sldId id="397"/>
            <p14:sldId id="398"/>
            <p14:sldId id="395"/>
            <p14:sldId id="405"/>
            <p14:sldId id="400"/>
            <p14:sldId id="403"/>
            <p14:sldId id="404"/>
            <p14:sldId id="407"/>
            <p14:sldId id="406"/>
            <p14:sldId id="41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FF33"/>
    <a:srgbClr val="6C65F1"/>
    <a:srgbClr val="FF7C80"/>
    <a:srgbClr val="A50021"/>
    <a:srgbClr val="CC3399"/>
    <a:srgbClr val="800000"/>
    <a:srgbClr val="CC3300"/>
    <a:srgbClr val="FF00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16" autoAdjust="0"/>
    <p:restoredTop sz="84824" autoAdjust="0"/>
  </p:normalViewPr>
  <p:slideViewPr>
    <p:cSldViewPr>
      <p:cViewPr>
        <p:scale>
          <a:sx n="90" d="100"/>
          <a:sy n="90" d="100"/>
        </p:scale>
        <p:origin x="-896" y="-1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53E693-4F35-46FB-821C-59409166F2B2}" type="datetimeFigureOut">
              <a:rPr lang="en-AU" smtClean="0"/>
              <a:pPr/>
              <a:t>2/07/11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FC668-9B49-481F-9887-1C7F9052BE6F}" type="slidenum">
              <a:rPr lang="en-AU" smtClean="0"/>
              <a:pPr/>
              <a:t>‹#›</a:t>
            </a:fld>
            <a:endParaRPr lang="en-AU"/>
          </a:p>
        </p:txBody>
      </p:sp>
    </p:spTree>
    <p:extLst>
      <p:ext uri="{BB962C8B-B14F-4D97-AF65-F5344CB8AC3E}">
        <p14:creationId xmlns:p14="http://schemas.microsoft.com/office/powerpoint/2010/main" val="40130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5D390D70-34F5-4148-827F-D630180FF768}" type="slidenum">
              <a:rPr lang="en-AU" smtClean="0"/>
              <a:pPr/>
              <a:t>2</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28</a:t>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30</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32</a:t>
            </a:fld>
            <a:endParaRPr lang="en-A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34</a:t>
            </a:fld>
            <a:endParaRPr lang="en-A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36</a:t>
            </a:fld>
            <a:endParaRPr lang="en-A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37</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5D390D70-34F5-4148-827F-D630180FF768}" type="slidenum">
              <a:rPr lang="en-AU" smtClean="0"/>
              <a:pPr/>
              <a:t>3</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How do we build our application? There are so many</a:t>
            </a:r>
          </a:p>
          <a:p>
            <a:r>
              <a:rPr lang="en-AU" dirty="0" smtClean="0"/>
              <a:t>Features in ADF</a:t>
            </a:r>
          </a:p>
          <a:p>
            <a:endParaRPr lang="en-AU" dirty="0" smtClean="0"/>
          </a:p>
          <a:p>
            <a:r>
              <a:rPr lang="en-AU" dirty="0" smtClean="0"/>
              <a:t>Is there some consideration to architecture?</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DF7FC668-9B49-481F-9887-1C7F9052BE6F}" type="slidenum">
              <a:rPr lang="en-AU" smtClean="0"/>
              <a:pPr/>
              <a:t>7</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Single application</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Standard MVC project structure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Usual EOs/VOs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Typically one root AM/transaction</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Single unbounded task flow only</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Typically pages, no fragments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Request/session/application scoped ADF beans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10g “Classic”</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1 developer if small # of pages, multiple developers otherwise</a:t>
            </a:r>
          </a:p>
        </p:txBody>
      </p:sp>
      <p:sp>
        <p:nvSpPr>
          <p:cNvPr id="4" name="Slide Number Placeholder 3"/>
          <p:cNvSpPr>
            <a:spLocks noGrp="1"/>
          </p:cNvSpPr>
          <p:nvPr>
            <p:ph type="sldNum" sz="quarter" idx="10"/>
          </p:nvPr>
        </p:nvSpPr>
        <p:spPr/>
        <p:txBody>
          <a:bodyPr/>
          <a:lstStyle/>
          <a:p>
            <a:fld id="{DF7FC668-9B49-481F-9887-1C7F9052BE6F}" type="slidenum">
              <a:rPr lang="en-AU" smtClean="0"/>
              <a:pPr/>
              <a:t>10</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DF7FC668-9B49-481F-9887-1C7F9052BE6F}" type="slidenum">
              <a:rPr lang="en-AU" smtClean="0"/>
              <a:pPr/>
              <a:t>13</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smtClean="0">
                <a:latin typeface="+mn-lt"/>
              </a:rPr>
              <a:t>Single application</a:t>
            </a:r>
          </a:p>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smtClean="0">
                <a:latin typeface="+mn-lt"/>
              </a:rPr>
              <a:t>Standard MVC project structure</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smtClean="0">
                <a:latin typeface="+mn-lt"/>
              </a:rPr>
              <a:t>Single unbounded task flow</a:t>
            </a:r>
          </a:p>
          <a:p>
            <a:pPr marL="342900" indent="-342900">
              <a:spcBef>
                <a:spcPct val="20000"/>
              </a:spcBef>
              <a:defRPr/>
            </a:pPr>
            <a:r>
              <a:rPr lang="en-AU" sz="1200" kern="0" dirty="0" smtClean="0"/>
              <a:t>Typically pages for UTF</a:t>
            </a:r>
          </a:p>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smtClean="0">
                <a:latin typeface="+mn-lt"/>
              </a:rPr>
              <a:t>Request/session/application ADF beans</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smtClean="0">
                <a:latin typeface="+mn-lt"/>
              </a:rPr>
              <a:t>One or more bounded task flows</a:t>
            </a:r>
          </a:p>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smtClean="0">
                <a:latin typeface="+mn-lt"/>
              </a:rPr>
              <a:t>Typically fragments for BTFs</a:t>
            </a:r>
          </a:p>
          <a:p>
            <a:pPr marL="342900" marR="0" lvl="0" indent="-342900" algn="l" defTabSz="914400" rtl="0" eaLnBrk="1" fontAlgn="base" latinLnBrk="0" hangingPunct="1">
              <a:lnSpc>
                <a:spcPct val="100000"/>
              </a:lnSpc>
              <a:spcBef>
                <a:spcPct val="20000"/>
              </a:spcBef>
              <a:spcAft>
                <a:spcPct val="0"/>
              </a:spcAft>
              <a:buClrTx/>
              <a:buSzTx/>
              <a:tabLst/>
              <a:defRPr/>
            </a:pPr>
            <a:r>
              <a:rPr lang="en-AU" sz="1200" kern="0" dirty="0" err="1" smtClean="0">
                <a:latin typeface="+mn-lt"/>
              </a:rPr>
              <a:t>BackingBean</a:t>
            </a:r>
            <a:r>
              <a:rPr lang="en-AU" sz="1200" kern="0" dirty="0" smtClean="0">
                <a:latin typeface="+mn-lt"/>
              </a:rPr>
              <a:t>/</a:t>
            </a:r>
            <a:r>
              <a:rPr lang="en-AU" sz="1200" kern="0" dirty="0" err="1" smtClean="0">
                <a:latin typeface="+mn-lt"/>
              </a:rPr>
              <a:t>pageFlowScope</a:t>
            </a:r>
            <a:r>
              <a:rPr lang="en-AU" sz="1200" kern="0" dirty="0" smtClean="0">
                <a:latin typeface="+mn-lt"/>
              </a:rPr>
              <a:t> ADF beans</a:t>
            </a:r>
          </a:p>
          <a:p>
            <a:endParaRPr lang="en-US" dirty="0"/>
          </a:p>
        </p:txBody>
      </p:sp>
      <p:sp>
        <p:nvSpPr>
          <p:cNvPr id="4" name="Slide Number Placeholder 3"/>
          <p:cNvSpPr>
            <a:spLocks noGrp="1"/>
          </p:cNvSpPr>
          <p:nvPr>
            <p:ph type="sldNum" sz="quarter" idx="10"/>
          </p:nvPr>
        </p:nvSpPr>
        <p:spPr/>
        <p:txBody>
          <a:bodyPr/>
          <a:lstStyle/>
          <a:p>
            <a:fld id="{DF7FC668-9B49-481F-9887-1C7F9052BE6F}" type="slidenum">
              <a:rPr lang="en-AU" smtClean="0"/>
              <a:pPr/>
              <a:t>14</a:t>
            </a:fld>
            <a:endParaRPr lang="en-AU"/>
          </a:p>
        </p:txBody>
      </p:sp>
    </p:spTree>
    <p:extLst>
      <p:ext uri="{BB962C8B-B14F-4D97-AF65-F5344CB8AC3E}">
        <p14:creationId xmlns:p14="http://schemas.microsoft.com/office/powerpoint/2010/main" val="2020913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All Still Use Standard MVC project structure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No UTF</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1 or more BTFs (maybe lots!)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Typically only fragments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err="1" smtClean="0">
                <a:latin typeface="+mn-lt"/>
              </a:rPr>
              <a:t>BackingBean</a:t>
            </a:r>
            <a:r>
              <a:rPr lang="en-AU" sz="1200" kern="0" dirty="0" smtClean="0">
                <a:latin typeface="+mn-lt"/>
              </a:rPr>
              <a:t>/</a:t>
            </a:r>
            <a:r>
              <a:rPr lang="en-AU" sz="1200" kern="0" dirty="0" err="1" smtClean="0">
                <a:latin typeface="+mn-lt"/>
              </a:rPr>
              <a:t>pageFlowScope</a:t>
            </a:r>
            <a:r>
              <a:rPr lang="en-AU" sz="1200" kern="0" baseline="0" dirty="0" smtClean="0">
                <a:latin typeface="+mn-lt"/>
              </a:rPr>
              <a:t> ADF beans</a:t>
            </a: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Deployed to ADF libraries (via IDE or </a:t>
            </a:r>
            <a:r>
              <a:rPr lang="en-AU" sz="1200" kern="0" dirty="0" err="1" smtClean="0">
                <a:latin typeface="+mn-lt"/>
              </a:rPr>
              <a:t>ojdeploy</a:t>
            </a:r>
            <a:r>
              <a:rPr lang="en-AU" sz="1200" kern="0" dirty="0" smtClean="0">
                <a:latin typeface="+mn-lt"/>
              </a:rPr>
              <a:t>)</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single master application via resource palette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“The Composite”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Contains a single UTF of pages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It</a:t>
            </a:r>
            <a:r>
              <a:rPr lang="en-AU" sz="1200" kern="0" baseline="0" dirty="0" smtClean="0">
                <a:latin typeface="+mn-lt"/>
              </a:rPr>
              <a:t> consumes BTFs via regions in </a:t>
            </a:r>
            <a:r>
              <a:rPr lang="en-AU" sz="1200" kern="0" baseline="0" dirty="0" err="1" smtClean="0">
                <a:latin typeface="+mn-lt"/>
              </a:rPr>
              <a:t>jspx</a:t>
            </a: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Request/session/application ADF beans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17</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21</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BTF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Just like before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AU" sz="1200" kern="0" dirty="0" smtClean="0">
                <a:latin typeface="+mn-lt"/>
              </a:rPr>
              <a:t>Consumed by multiple master applications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1200" kern="0" baseline="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12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200" b="0" i="0" u="none" strike="noStrike" kern="0" cap="none" spc="0" normalizeH="0" baseline="0" noProof="0" dirty="0" smtClean="0">
              <a:ln>
                <a:noFill/>
              </a:ln>
              <a:solidFill>
                <a:schemeClr val="tx1"/>
              </a:solidFill>
              <a:effectLst/>
              <a:uLnTx/>
              <a:uFillTx/>
              <a:latin typeface="+mn-lt"/>
            </a:endParaRPr>
          </a:p>
        </p:txBody>
      </p:sp>
      <p:sp>
        <p:nvSpPr>
          <p:cNvPr id="4" name="Slide Number Placeholder 3"/>
          <p:cNvSpPr>
            <a:spLocks noGrp="1"/>
          </p:cNvSpPr>
          <p:nvPr>
            <p:ph type="sldNum" sz="quarter" idx="10"/>
          </p:nvPr>
        </p:nvSpPr>
        <p:spPr/>
        <p:txBody>
          <a:bodyPr/>
          <a:lstStyle/>
          <a:p>
            <a:fld id="{DF7FC668-9B49-481F-9887-1C7F9052BE6F}" type="slidenum">
              <a:rPr lang="en-AU" smtClean="0"/>
              <a:pPr/>
              <a:t>23</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CAB8072-A4AE-421C-BBD2-9F9079A1B7B2}" type="slidenum">
              <a:rPr lang="en-AU"/>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1BD0F5C5-0BB4-4A70-B7CE-5015AE62B955}" type="slidenum">
              <a:rPr lang="en-AU"/>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B529EFB-0E50-40D8-9D51-3C354CEB2469}" type="slidenum">
              <a:rPr lang="en-AU"/>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305F575-87A9-499E-870A-9A504509C37A}" type="slidenum">
              <a:rPr lang="en-AU"/>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548C3A3-8CE7-49F8-8599-278B1CB4C765}" type="slidenum">
              <a:rPr lang="en-AU"/>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4D00E8AE-73AC-4C4C-8B70-1E6B42AD7803}" type="slidenum">
              <a:rPr lang="en-AU"/>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5DEFFDFA-6F61-43A5-84E0-02609A25671B}" type="slidenum">
              <a:rPr lang="en-AU"/>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B8A59D14-6532-4FEA-B3E6-0C71DE4C2FCB}" type="slidenum">
              <a:rPr lang="en-AU"/>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0ADE7435-10E2-49E3-9DB1-94730554C8F3}" type="slidenum">
              <a:rPr lang="en-AU"/>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81C4C225-2407-4F01-BE75-FCB91B3E5F09}" type="slidenum">
              <a:rPr lang="en-AU"/>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2DBE1E7F-8B39-4850-8B30-07171329EC1E}" type="slidenum">
              <a:rPr lang="en-AU"/>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F89E9D7-ADB5-42EC-B31E-6CD11FFFD02F}"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sagecomputing.com.au/" TargetMode="External"/><Relationship Id="rId4" Type="http://schemas.openxmlformats.org/officeDocument/2006/relationships/hyperlink" Target="http://one-size-doesnt-fit-all.blogspot.com/" TargetMode="External"/><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hyperlink" Target="http://one-size-doesnt-fit-all.blogspot.com/2010/08/jdev-11g-programmatic-contextual-events.html" TargetMode="External"/><Relationship Id="rId4" Type="http://schemas.openxmlformats.org/officeDocument/2006/relationships/hyperlink" Target="http://one-size-doesnt-fit-all.blogspot.com/2010/09/master-child-btf-chaperone-contextual.html" TargetMode="External"/><Relationship Id="rId5" Type="http://schemas.openxmlformats.org/officeDocument/2006/relationships/hyperlink" Target="http://andrejusb.blogspot.com/2010/06/adf-regions-and-nested-application.html" TargetMode="External"/><Relationship Id="rId6" Type="http://schemas.openxmlformats.org/officeDocument/2006/relationships/hyperlink" Target="http://andrejusb.blogspot.com/2010/10/how-to-reduce-database-connections-and.html" TargetMode="External"/><Relationship Id="rId7" Type="http://schemas.openxmlformats.org/officeDocument/2006/relationships/hyperlink" Target="http://one-size-doesnt-fit-all.blogspot.com/2011/05/jdev-11g-task-flows-adf-bc-always-use.html" TargetMode="External"/><Relationship Id="rId1" Type="http://schemas.openxmlformats.org/officeDocument/2006/relationships/slideLayout" Target="../slideLayouts/slideLayout7.xml"/><Relationship Id="rId2" Type="http://schemas.openxmlformats.org/officeDocument/2006/relationships/hyperlink" Target="http://download.oracle.com/docs/cd/E14571_01/web.1111/b31974/web_adv.htm%23CACJBFG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rfdesign.com/mag/radio_flexibility_designers_bes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r>
              <a:rPr lang="en-GB"/>
              <a:t>&lt;presenter, </a:t>
            </a:r>
          </a:p>
          <a:p>
            <a:r>
              <a:rPr lang="en-GB"/>
              <a:t>organisation&gt;</a:t>
            </a:r>
          </a:p>
        </p:txBody>
      </p:sp>
      <p:sp>
        <p:nvSpPr>
          <p:cNvPr id="10246" name="Rectangle 6"/>
          <p:cNvSpPr>
            <a:spLocks noChangeArrowheads="1"/>
          </p:cNvSpPr>
          <p:nvPr/>
        </p:nvSpPr>
        <p:spPr bwMode="auto">
          <a:xfrm>
            <a:off x="0" y="0"/>
            <a:ext cx="9144000" cy="6858000"/>
          </a:xfrm>
          <a:prstGeom prst="rect">
            <a:avLst/>
          </a:prstGeom>
          <a:solidFill>
            <a:srgbClr val="3163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42" name="Rectangle 2"/>
          <p:cNvSpPr>
            <a:spLocks noGrp="1" noChangeArrowheads="1"/>
          </p:cNvSpPr>
          <p:nvPr>
            <p:ph type="title"/>
          </p:nvPr>
        </p:nvSpPr>
        <p:spPr>
          <a:xfrm>
            <a:off x="0" y="482398"/>
            <a:ext cx="5456825" cy="1143000"/>
          </a:xfrm>
        </p:spPr>
        <p:txBody>
          <a:bodyPr/>
          <a:lstStyle/>
          <a:p>
            <a:r>
              <a:rPr lang="en-US" sz="6600" b="1" dirty="0">
                <a:solidFill>
                  <a:schemeClr val="bg1">
                    <a:lumMod val="85000"/>
                  </a:schemeClr>
                </a:solidFill>
              </a:rPr>
              <a:t>ADF EMG</a:t>
            </a:r>
            <a:endParaRPr lang="en-GB" sz="6600" b="1" dirty="0">
              <a:solidFill>
                <a:schemeClr val="bg1">
                  <a:lumMod val="85000"/>
                </a:schemeClr>
              </a:solidFill>
            </a:endParaRPr>
          </a:p>
        </p:txBody>
      </p:sp>
      <p:sp>
        <p:nvSpPr>
          <p:cNvPr id="10243" name="Rectangle 3"/>
          <p:cNvSpPr>
            <a:spLocks noGrp="1" noChangeArrowheads="1"/>
          </p:cNvSpPr>
          <p:nvPr>
            <p:ph type="body" idx="1"/>
          </p:nvPr>
        </p:nvSpPr>
        <p:spPr>
          <a:xfrm>
            <a:off x="323528" y="2420889"/>
            <a:ext cx="8568952" cy="4321224"/>
          </a:xfrm>
        </p:spPr>
        <p:txBody>
          <a:bodyPr/>
          <a:lstStyle/>
          <a:p>
            <a:pPr>
              <a:spcAft>
                <a:spcPct val="20000"/>
              </a:spcAft>
            </a:pPr>
            <a:r>
              <a:rPr lang="en-GB" sz="2400" dirty="0">
                <a:solidFill>
                  <a:schemeClr val="bg1"/>
                </a:solidFill>
              </a:rPr>
              <a:t>A place to discuss </a:t>
            </a:r>
            <a:r>
              <a:rPr lang="en-GB" sz="2400" b="1" dirty="0">
                <a:solidFill>
                  <a:schemeClr val="bg1"/>
                </a:solidFill>
              </a:rPr>
              <a:t>best practices</a:t>
            </a:r>
            <a:r>
              <a:rPr lang="en-GB" sz="2400" dirty="0">
                <a:solidFill>
                  <a:schemeClr val="bg1"/>
                </a:solidFill>
              </a:rPr>
              <a:t> and methodologies for </a:t>
            </a:r>
            <a:r>
              <a:rPr lang="en-GB" sz="2400" dirty="0" err="1">
                <a:solidFill>
                  <a:schemeClr val="bg1"/>
                </a:solidFill>
              </a:rPr>
              <a:t>JDeveloper</a:t>
            </a:r>
            <a:r>
              <a:rPr lang="en-GB" sz="2400" dirty="0">
                <a:solidFill>
                  <a:schemeClr val="bg1"/>
                </a:solidFill>
              </a:rPr>
              <a:t> ADF enterprise applications</a:t>
            </a:r>
          </a:p>
          <a:p>
            <a:pPr>
              <a:spcAft>
                <a:spcPct val="20000"/>
              </a:spcAft>
            </a:pPr>
            <a:r>
              <a:rPr lang="en-GB" sz="2400" dirty="0">
                <a:solidFill>
                  <a:schemeClr val="bg1"/>
                </a:solidFill>
              </a:rPr>
              <a:t>Founded mid-2008 by Chris Muir, now  </a:t>
            </a:r>
            <a:r>
              <a:rPr lang="en-US" sz="2400" b="1" dirty="0" smtClean="0">
                <a:solidFill>
                  <a:schemeClr val="bg1"/>
                </a:solidFill>
              </a:rPr>
              <a:t>650+ members</a:t>
            </a:r>
            <a:r>
              <a:rPr lang="en-US" sz="2400" dirty="0" smtClean="0">
                <a:solidFill>
                  <a:schemeClr val="bg1"/>
                </a:solidFill>
              </a:rPr>
              <a:t>, staffed by many ACE Directors &amp; ADF experts</a:t>
            </a:r>
            <a:endParaRPr lang="en-GB" sz="2400" dirty="0">
              <a:solidFill>
                <a:schemeClr val="bg1"/>
              </a:solidFill>
            </a:endParaRPr>
          </a:p>
          <a:p>
            <a:pPr>
              <a:spcAft>
                <a:spcPct val="20000"/>
              </a:spcAft>
            </a:pPr>
            <a:r>
              <a:rPr lang="en-US" sz="2400" dirty="0">
                <a:solidFill>
                  <a:schemeClr val="bg1"/>
                </a:solidFill>
              </a:rPr>
              <a:t>Focus is </a:t>
            </a:r>
            <a:r>
              <a:rPr lang="en-US" sz="2400" b="1" dirty="0">
                <a:solidFill>
                  <a:schemeClr val="bg1"/>
                </a:solidFill>
              </a:rPr>
              <a:t>Fusion Tech Stack </a:t>
            </a:r>
            <a:r>
              <a:rPr lang="en-US" sz="2400" dirty="0">
                <a:solidFill>
                  <a:schemeClr val="bg1"/>
                </a:solidFill>
              </a:rPr>
              <a:t>(ADF Faces, ADF BC)</a:t>
            </a:r>
          </a:p>
          <a:p>
            <a:pPr>
              <a:spcAft>
                <a:spcPct val="20000"/>
              </a:spcAft>
            </a:pPr>
            <a:r>
              <a:rPr lang="en-US" sz="2400" dirty="0">
                <a:solidFill>
                  <a:schemeClr val="bg1"/>
                </a:solidFill>
              </a:rPr>
              <a:t>Online forum plus sessions at major Oracle conferences (OOW, ODTUG, UKOUG, DOAG…)</a:t>
            </a:r>
          </a:p>
        </p:txBody>
      </p:sp>
      <p:pic>
        <p:nvPicPr>
          <p:cNvPr id="10244" name="Picture 4" descr="adfe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6826" y="231775"/>
            <a:ext cx="3472862" cy="168433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0245" name="Text Box 5"/>
          <p:cNvSpPr txBox="1">
            <a:spLocks noChangeArrowheads="1"/>
          </p:cNvSpPr>
          <p:nvPr/>
        </p:nvSpPr>
        <p:spPr bwMode="auto">
          <a:xfrm>
            <a:off x="374331" y="6335041"/>
            <a:ext cx="836993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GB" sz="3000" dirty="0">
                <a:solidFill>
                  <a:srgbClr val="FFFFFF"/>
                </a:solidFill>
              </a:rPr>
              <a:t>http://</a:t>
            </a:r>
            <a:r>
              <a:rPr lang="en-GB" sz="3000" dirty="0" err="1">
                <a:solidFill>
                  <a:srgbClr val="FFFFFF"/>
                </a:solidFill>
              </a:rPr>
              <a:t>groups.google.com</a:t>
            </a:r>
            <a:r>
              <a:rPr lang="en-GB" sz="3000" dirty="0">
                <a:solidFill>
                  <a:srgbClr val="FFFFFF"/>
                </a:solidFill>
              </a:rPr>
              <a:t>/group/</a:t>
            </a:r>
            <a:r>
              <a:rPr lang="en-GB" sz="3000" dirty="0" err="1">
                <a:solidFill>
                  <a:srgbClr val="FFFFFF"/>
                </a:solidFill>
              </a:rPr>
              <a:t>adf</a:t>
            </a:r>
            <a:r>
              <a:rPr lang="en-GB" sz="3000" dirty="0">
                <a:solidFill>
                  <a:srgbClr val="FFFFFF"/>
                </a:solidFill>
              </a:rPr>
              <a:t>-methodology</a:t>
            </a:r>
          </a:p>
        </p:txBody>
      </p:sp>
    </p:spTree>
    <p:extLst>
      <p:ext uri="{BB962C8B-B14F-4D97-AF65-F5344CB8AC3E}">
        <p14:creationId xmlns:p14="http://schemas.microsoft.com/office/powerpoint/2010/main" val="297973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4716016" y="1190971"/>
            <a:ext cx="2616499" cy="5211812"/>
          </a:xfrm>
          <a:prstGeom prst="rect">
            <a:avLst/>
          </a:prstGeom>
          <a:noFill/>
          <a:ln w="9525">
            <a:noFill/>
            <a:miter lim="800000"/>
            <a:headEnd/>
            <a:tailEnd/>
          </a:ln>
        </p:spPr>
      </p:pic>
      <p:sp>
        <p:nvSpPr>
          <p:cNvPr id="2" name="Content Placeholder 2"/>
          <p:cNvSpPr txBox="1">
            <a:spLocks/>
          </p:cNvSpPr>
          <p:nvPr/>
        </p:nvSpPr>
        <p:spPr>
          <a:xfrm>
            <a:off x="3275856" y="1745432"/>
            <a:ext cx="5472608" cy="5112568"/>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5125" name="AutoShape 5"/>
          <p:cNvSpPr>
            <a:spLocks noChangeArrowheads="1"/>
          </p:cNvSpPr>
          <p:nvPr/>
        </p:nvSpPr>
        <p:spPr bwMode="auto">
          <a:xfrm>
            <a:off x="1691680" y="1196752"/>
            <a:ext cx="2736304" cy="5184576"/>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Application</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5126" name="AutoShape 6"/>
          <p:cNvSpPr>
            <a:spLocks noChangeArrowheads="1"/>
          </p:cNvSpPr>
          <p:nvPr/>
        </p:nvSpPr>
        <p:spPr bwMode="auto">
          <a:xfrm>
            <a:off x="1835695" y="1772815"/>
            <a:ext cx="2448273" cy="2520281"/>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smtClean="0">
                <a:ln>
                  <a:noFill/>
                </a:ln>
                <a:solidFill>
                  <a:srgbClr val="FFFFFF"/>
                </a:solidFill>
                <a:effectLst/>
                <a:latin typeface="Calibri" pitchFamily="34" charset="0"/>
                <a:cs typeface="Arial" pitchFamily="34" charset="0"/>
              </a:rPr>
              <a:t>Model</a:t>
            </a:r>
            <a:endParaRPr kumimoji="0" lang="en-US" sz="1600" b="1" i="0" u="none" strike="noStrike" cap="none" normalizeH="0" baseline="0" smtClean="0">
              <a:ln>
                <a:noFill/>
              </a:ln>
              <a:solidFill>
                <a:schemeClr val="tx1"/>
              </a:solidFill>
              <a:effectLst/>
              <a:latin typeface="Arial" pitchFamily="34" charset="0"/>
              <a:cs typeface="Arial" pitchFamily="34" charset="0"/>
            </a:endParaRPr>
          </a:p>
        </p:txBody>
      </p:sp>
      <p:sp>
        <p:nvSpPr>
          <p:cNvPr id="5127" name="AutoShape 7"/>
          <p:cNvSpPr>
            <a:spLocks noChangeArrowheads="1"/>
          </p:cNvSpPr>
          <p:nvPr/>
        </p:nvSpPr>
        <p:spPr bwMode="auto">
          <a:xfrm>
            <a:off x="1835695" y="4401108"/>
            <a:ext cx="2448273" cy="1764196"/>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5131" name="AutoShape 11"/>
          <p:cNvSpPr>
            <a:spLocks noChangeArrowheads="1"/>
          </p:cNvSpPr>
          <p:nvPr/>
        </p:nvSpPr>
        <p:spPr bwMode="auto">
          <a:xfrm>
            <a:off x="1979711" y="4896163"/>
            <a:ext cx="2160241" cy="1053117"/>
          </a:xfrm>
          <a:prstGeom prst="roundRect">
            <a:avLst>
              <a:gd name="adj" fmla="val 16667"/>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Unbounded Task Flow</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15" name="AutoShape 11"/>
          <p:cNvSpPr>
            <a:spLocks noChangeArrowheads="1"/>
          </p:cNvSpPr>
          <p:nvPr/>
        </p:nvSpPr>
        <p:spPr bwMode="auto">
          <a:xfrm>
            <a:off x="1979711" y="2928438"/>
            <a:ext cx="2160241" cy="114863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6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18" name="AutoShape 11"/>
          <p:cNvSpPr>
            <a:spLocks noChangeArrowheads="1"/>
          </p:cNvSpPr>
          <p:nvPr/>
        </p:nvSpPr>
        <p:spPr bwMode="auto">
          <a:xfrm>
            <a:off x="2051720" y="2204864"/>
            <a:ext cx="936104" cy="57606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20" name="AutoShape 11"/>
          <p:cNvSpPr>
            <a:spLocks noChangeArrowheads="1"/>
          </p:cNvSpPr>
          <p:nvPr/>
        </p:nvSpPr>
        <p:spPr bwMode="auto">
          <a:xfrm>
            <a:off x="3131839" y="2204864"/>
            <a:ext cx="936105" cy="57606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25"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Characteristics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7" name="AutoShape 11"/>
          <p:cNvSpPr>
            <a:spLocks noChangeArrowheads="1"/>
          </p:cNvSpPr>
          <p:nvPr/>
        </p:nvSpPr>
        <p:spPr bwMode="auto">
          <a:xfrm>
            <a:off x="3131840" y="3068960"/>
            <a:ext cx="936104" cy="57606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26" name="AutoShape 11"/>
          <p:cNvSpPr>
            <a:spLocks noChangeArrowheads="1"/>
          </p:cNvSpPr>
          <p:nvPr/>
        </p:nvSpPr>
        <p:spPr bwMode="auto">
          <a:xfrm>
            <a:off x="2051720" y="3068960"/>
            <a:ext cx="936104" cy="57606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6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22" name="AutoShape 11"/>
          <p:cNvSpPr>
            <a:spLocks noChangeArrowheads="1"/>
          </p:cNvSpPr>
          <p:nvPr/>
        </p:nvSpPr>
        <p:spPr bwMode="auto">
          <a:xfrm>
            <a:off x="3131840" y="5301208"/>
            <a:ext cx="936104" cy="57606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600" b="1" dirty="0" err="1" smtClean="0">
                <a:solidFill>
                  <a:srgbClr val="FFFFFF"/>
                </a:solidFill>
                <a:latin typeface="Calibri" pitchFamily="34" charset="0"/>
                <a:cs typeface="Arial" pitchFamily="34" charset="0"/>
              </a:rPr>
              <a:t>jspx</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27" name="AutoShape 11"/>
          <p:cNvSpPr>
            <a:spLocks noChangeArrowheads="1"/>
          </p:cNvSpPr>
          <p:nvPr/>
        </p:nvSpPr>
        <p:spPr bwMode="auto">
          <a:xfrm>
            <a:off x="2051720" y="5292208"/>
            <a:ext cx="936104" cy="57606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600" b="1" dirty="0" err="1" smtClean="0">
                <a:solidFill>
                  <a:srgbClr val="FFFFFF"/>
                </a:solidFill>
                <a:latin typeface="Calibri" pitchFamily="34" charset="0"/>
                <a:cs typeface="Arial" pitchFamily="34" charset="0"/>
              </a:rPr>
              <a:t>jspx</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30" name="Rectangle 29"/>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Rectangle 20"/>
          <p:cNvSpPr/>
          <p:nvPr/>
        </p:nvSpPr>
        <p:spPr bwMode="auto">
          <a:xfrm>
            <a:off x="4788024" y="1916832"/>
            <a:ext cx="2232248" cy="3672408"/>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23" name="Rectangle 22"/>
          <p:cNvSpPr/>
          <p:nvPr/>
        </p:nvSpPr>
        <p:spPr bwMode="auto">
          <a:xfrm>
            <a:off x="4788024" y="2132130"/>
            <a:ext cx="2232248" cy="1764000"/>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24" name="Rectangle 23"/>
          <p:cNvSpPr/>
          <p:nvPr/>
        </p:nvSpPr>
        <p:spPr bwMode="auto">
          <a:xfrm>
            <a:off x="4788024" y="4106100"/>
            <a:ext cx="2232248" cy="1296144"/>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28" name="Rectangle 27"/>
          <p:cNvSpPr/>
          <p:nvPr/>
        </p:nvSpPr>
        <p:spPr bwMode="auto">
          <a:xfrm>
            <a:off x="4788024" y="2475337"/>
            <a:ext cx="2232248" cy="180000"/>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fade">
                                      <p:cBhvr>
                                        <p:cTn id="7" dur="500"/>
                                        <p:tgtEl>
                                          <p:spTgt spid="5125"/>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26"/>
                                        </p:tgtEl>
                                        <p:attrNameLst>
                                          <p:attrName>style.visibility</p:attrName>
                                        </p:attrNameLst>
                                      </p:cBhvr>
                                      <p:to>
                                        <p:strVal val="visible"/>
                                      </p:to>
                                    </p:set>
                                    <p:animEffect transition="in" filter="fade">
                                      <p:cBhvr>
                                        <p:cTn id="15" dur="500"/>
                                        <p:tgtEl>
                                          <p:spTgt spid="51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127"/>
                                        </p:tgtEl>
                                        <p:attrNameLst>
                                          <p:attrName>style.visibility</p:attrName>
                                        </p:attrNameLst>
                                      </p:cBhvr>
                                      <p:to>
                                        <p:strVal val="visible"/>
                                      </p:to>
                                    </p:set>
                                    <p:animEffect transition="in" filter="fade">
                                      <p:cBhvr>
                                        <p:cTn id="18" dur="500"/>
                                        <p:tgtEl>
                                          <p:spTgt spid="5127"/>
                                        </p:tgtEl>
                                      </p:cBhvr>
                                    </p:animEffect>
                                  </p:childTnLst>
                                </p:cTn>
                              </p:par>
                              <p:par>
                                <p:cTn id="19" presetID="10" presetClass="exit" presetSubtype="0" fill="hold" grpId="0" nodeType="withEffect">
                                  <p:stCondLst>
                                    <p:cond delay="0"/>
                                  </p:stCondLst>
                                  <p:childTnLst>
                                    <p:animEffect transition="out" filter="fade">
                                      <p:cBhvr>
                                        <p:cTn id="20" dur="500"/>
                                        <p:tgtEl>
                                          <p:spTgt spid="21"/>
                                        </p:tgtEl>
                                      </p:cBhvr>
                                    </p:animEffect>
                                    <p:set>
                                      <p:cBhvr>
                                        <p:cTn id="21" dur="1" fill="hold">
                                          <p:stCondLst>
                                            <p:cond delay="499"/>
                                          </p:stCondLst>
                                        </p:cTn>
                                        <p:tgtEl>
                                          <p:spTgt spid="21"/>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xit" presetSubtype="0" fill="hold" grpId="0" nodeType="with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xit" presetSubtype="0" fill="hold" grpId="0" nodeType="withEffect">
                                  <p:stCondLst>
                                    <p:cond delay="0"/>
                                  </p:stCondLst>
                                  <p:childTnLst>
                                    <p:animEffect transition="out" filter="fade">
                                      <p:cBhvr>
                                        <p:cTn id="45" dur="500"/>
                                        <p:tgtEl>
                                          <p:spTgt spid="28"/>
                                        </p:tgtEl>
                                      </p:cBhvr>
                                    </p:animEffect>
                                    <p:set>
                                      <p:cBhvr>
                                        <p:cTn id="46" dur="1" fill="hold">
                                          <p:stCondLst>
                                            <p:cond delay="499"/>
                                          </p:stCondLst>
                                        </p:cTn>
                                        <p:tgtEl>
                                          <p:spTgt spid="2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131"/>
                                        </p:tgtEl>
                                        <p:attrNameLst>
                                          <p:attrName>style.visibility</p:attrName>
                                        </p:attrNameLst>
                                      </p:cBhvr>
                                      <p:to>
                                        <p:strVal val="visible"/>
                                      </p:to>
                                    </p:set>
                                    <p:animEffect transition="in" filter="fade">
                                      <p:cBhvr>
                                        <p:cTn id="51" dur="500"/>
                                        <p:tgtEl>
                                          <p:spTgt spid="51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xit" presetSubtype="0" fill="hold" grpId="0" nodeType="withEffect">
                                  <p:stCondLst>
                                    <p:cond delay="0"/>
                                  </p:stCondLst>
                                  <p:childTnLst>
                                    <p:animEffect transition="out" filter="fade">
                                      <p:cBhvr>
                                        <p:cTn id="59" dur="500"/>
                                        <p:tgtEl>
                                          <p:spTgt spid="24"/>
                                        </p:tgtEl>
                                      </p:cBhvr>
                                    </p:animEffect>
                                    <p:set>
                                      <p:cBhvr>
                                        <p:cTn id="6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6" grpId="0" animBg="1"/>
      <p:bldP spid="5127" grpId="0" animBg="1"/>
      <p:bldP spid="5131" grpId="0" animBg="1"/>
      <p:bldP spid="15" grpId="0" animBg="1"/>
      <p:bldP spid="18" grpId="0" animBg="1"/>
      <p:bldP spid="20" grpId="0" animBg="1"/>
      <p:bldP spid="17" grpId="0" animBg="1"/>
      <p:bldP spid="26" grpId="0" animBg="1"/>
      <p:bldP spid="22" grpId="0" animBg="1"/>
      <p:bldP spid="27" grpId="0" animBg="1"/>
      <p:bldP spid="21" grpId="0" animBg="1"/>
      <p:bldP spid="23" grpId="0" animBg="1"/>
      <p:bldP spid="24"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980728"/>
            <a:ext cx="8352928" cy="1440160"/>
          </a:xfrm>
          <a:prstGeom prst="rect">
            <a:avLst/>
          </a:prstGeom>
        </p:spPr>
        <p:txBody>
          <a:bodyPr anchor="t" anchorCtr="0"/>
          <a:lstStyle/>
          <a:p>
            <a:pPr marL="342900" lvl="0" indent="-342900">
              <a:spcBef>
                <a:spcPct val="20000"/>
              </a:spcBef>
              <a:defRPr/>
            </a:pPr>
            <a:r>
              <a:rPr lang="en-AU" sz="2400" b="1" kern="0" dirty="0" smtClean="0">
                <a:solidFill>
                  <a:schemeClr val="tx1">
                    <a:lumMod val="75000"/>
                    <a:lumOff val="25000"/>
                  </a:schemeClr>
                </a:solidFill>
              </a:rPr>
              <a:t>Simple architecture</a:t>
            </a:r>
          </a:p>
          <a:p>
            <a:pPr marL="342900" indent="-342900">
              <a:spcBef>
                <a:spcPct val="20000"/>
              </a:spcBef>
              <a:defRPr/>
            </a:pPr>
            <a:r>
              <a:rPr lang="en-AU" sz="2400" b="1" kern="0" dirty="0" smtClean="0">
                <a:solidFill>
                  <a:schemeClr val="tx1">
                    <a:lumMod val="75000"/>
                    <a:lumOff val="25000"/>
                  </a:schemeClr>
                </a:solidFill>
              </a:rPr>
              <a:t>Self contained, no dependencies, easy to build &amp; deploy</a:t>
            </a:r>
            <a:endParaRPr lang="en-AU" sz="1050" b="1" kern="0" dirty="0" smtClean="0">
              <a:solidFill>
                <a:schemeClr val="tx1">
                  <a:lumMod val="75000"/>
                  <a:lumOff val="25000"/>
                </a:schemeClr>
              </a:solidFill>
            </a:endParaRPr>
          </a:p>
          <a:p>
            <a:pPr marL="342900" lvl="0" indent="-342900">
              <a:spcBef>
                <a:spcPct val="20000"/>
              </a:spcBef>
              <a:defRPr/>
            </a:pPr>
            <a:r>
              <a:rPr lang="en-AU" sz="2400" b="1" kern="0" dirty="0" smtClean="0">
                <a:solidFill>
                  <a:schemeClr val="tx1">
                    <a:lumMod val="75000"/>
                    <a:lumOff val="25000"/>
                  </a:schemeClr>
                </a:solidFill>
              </a:rPr>
              <a:t>Suited for small applications, teams &amp; raw beginners</a:t>
            </a:r>
          </a:p>
          <a:p>
            <a:pPr marL="800100" lvl="1" indent="-342900">
              <a:spcBef>
                <a:spcPct val="20000"/>
              </a:spcBef>
              <a:defRPr/>
            </a:pPr>
            <a:r>
              <a:rPr lang="en-AU" sz="2400" b="1" kern="0" dirty="0" smtClean="0">
                <a:solidFill>
                  <a:schemeClr val="tx1">
                    <a:lumMod val="75000"/>
                    <a:lumOff val="25000"/>
                  </a:schemeClr>
                </a:solidFill>
              </a:rPr>
              <a:t>		</a:t>
            </a:r>
          </a:p>
          <a:p>
            <a:pPr marL="800100" lvl="1" indent="-342900">
              <a:spcBef>
                <a:spcPct val="20000"/>
              </a:spcBef>
              <a:defRPr/>
            </a:pPr>
            <a:endParaRPr lang="en-AU" sz="800" b="1" kern="0" dirty="0" smtClean="0">
              <a:solidFill>
                <a:schemeClr val="tx1">
                  <a:lumMod val="75000"/>
                  <a:lumOff val="25000"/>
                </a:schemeClr>
              </a:solidFill>
              <a:latin typeface="+mn-lt"/>
            </a:endParaRPr>
          </a:p>
          <a:p>
            <a:pPr marL="800100" lvl="1" indent="-342900">
              <a:spcBef>
                <a:spcPct val="20000"/>
              </a:spcBef>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1" i="0" u="none" strike="noStrike" kern="0" cap="none" spc="0" normalizeH="0" baseline="0" noProof="0" dirty="0" smtClean="0">
              <a:ln>
                <a:noFill/>
              </a:ln>
              <a:solidFill>
                <a:schemeClr val="tx1">
                  <a:lumMod val="75000"/>
                  <a:lumOff val="25000"/>
                </a:schemeClr>
              </a:solidFill>
              <a:uLnTx/>
              <a:uFillTx/>
              <a:latin typeface="+mn-lt"/>
            </a:endParaRPr>
          </a:p>
        </p:txBody>
      </p:sp>
      <p:sp>
        <p:nvSpPr>
          <p:cNvPr id="8"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1" name="Rectangle 10"/>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Content Placeholder 2"/>
          <p:cNvSpPr txBox="1">
            <a:spLocks/>
          </p:cNvSpPr>
          <p:nvPr/>
        </p:nvSpPr>
        <p:spPr>
          <a:xfrm>
            <a:off x="575048" y="3429000"/>
            <a:ext cx="5005064" cy="3816424"/>
          </a:xfrm>
          <a:prstGeom prst="rect">
            <a:avLst/>
          </a:prstGeom>
        </p:spPr>
        <p:txBody>
          <a:bodyPr anchor="t" anchorCtr="0"/>
          <a:lstStyle/>
          <a:p>
            <a:pPr marL="342900" lvl="0" indent="-342900">
              <a:spcBef>
                <a:spcPct val="20000"/>
              </a:spcBef>
              <a:defRPr/>
            </a:pPr>
            <a:r>
              <a:rPr lang="en-AU" sz="2400" b="1" kern="0" dirty="0" smtClean="0">
                <a:solidFill>
                  <a:schemeClr val="tx1">
                    <a:lumMod val="75000"/>
                    <a:lumOff val="25000"/>
                  </a:schemeClr>
                </a:solidFill>
              </a:rPr>
              <a:t>Developers can:</a:t>
            </a:r>
          </a:p>
          <a:p>
            <a:pPr marL="342900" lvl="0" indent="-342900">
              <a:spcBef>
                <a:spcPct val="20000"/>
              </a:spcBef>
              <a:defRPr/>
            </a:pPr>
            <a:r>
              <a:rPr lang="en-AU" sz="2400" b="1" kern="0" dirty="0" smtClean="0">
                <a:solidFill>
                  <a:schemeClr val="tx1">
                    <a:lumMod val="75000"/>
                    <a:lumOff val="25000"/>
                  </a:schemeClr>
                </a:solidFill>
              </a:rPr>
              <a:t>	Break each other’s work</a:t>
            </a:r>
          </a:p>
          <a:p>
            <a:pPr marL="342900" lvl="0" indent="-342900">
              <a:spcBef>
                <a:spcPct val="20000"/>
              </a:spcBef>
              <a:defRPr/>
            </a:pPr>
            <a:r>
              <a:rPr lang="en-AU" sz="2400" b="1" kern="0" dirty="0" smtClean="0">
                <a:solidFill>
                  <a:schemeClr val="tx1">
                    <a:lumMod val="75000"/>
                    <a:lumOff val="25000"/>
                  </a:schemeClr>
                </a:solidFill>
              </a:rPr>
              <a:t>	Easily ignore modularization</a:t>
            </a:r>
          </a:p>
          <a:p>
            <a:pPr marL="342900" lvl="0" indent="-342900">
              <a:spcBef>
                <a:spcPct val="20000"/>
              </a:spcBef>
              <a:defRPr/>
            </a:pPr>
            <a:endParaRPr lang="en-AU" sz="800" b="1" kern="0" dirty="0" smtClean="0">
              <a:solidFill>
                <a:schemeClr val="tx1">
                  <a:lumMod val="75000"/>
                  <a:lumOff val="25000"/>
                </a:schemeClr>
              </a:solidFill>
            </a:endParaRPr>
          </a:p>
          <a:p>
            <a:pPr marL="342900" lvl="0" indent="-342900">
              <a:spcBef>
                <a:spcPct val="20000"/>
              </a:spcBef>
              <a:defRPr/>
            </a:pPr>
            <a:r>
              <a:rPr lang="en-AU" sz="2400" b="1" kern="0" dirty="0" smtClean="0">
                <a:solidFill>
                  <a:schemeClr val="tx1">
                    <a:lumMod val="75000"/>
                    <a:lumOff val="25000"/>
                  </a:schemeClr>
                </a:solidFill>
              </a:rPr>
              <a:t>Poor separation of concerns &amp;</a:t>
            </a:r>
          </a:p>
          <a:p>
            <a:pPr marL="342900" lvl="0" indent="-342900">
              <a:spcBef>
                <a:spcPct val="20000"/>
              </a:spcBef>
              <a:defRPr/>
            </a:pPr>
            <a:r>
              <a:rPr lang="en-AU" sz="2400" b="1" kern="0" dirty="0" smtClean="0">
                <a:solidFill>
                  <a:schemeClr val="tx1">
                    <a:lumMod val="75000"/>
                    <a:lumOff val="25000"/>
                  </a:schemeClr>
                </a:solidFill>
              </a:rPr>
              <a:t>	responsibilities</a:t>
            </a:r>
          </a:p>
          <a:p>
            <a:pPr marL="342900" lvl="0" indent="-342900">
              <a:spcBef>
                <a:spcPct val="20000"/>
              </a:spcBef>
              <a:defRPr/>
            </a:pPr>
            <a:endParaRPr lang="en-AU" sz="1200" b="1" kern="0" dirty="0" smtClean="0">
              <a:solidFill>
                <a:schemeClr val="tx1">
                  <a:lumMod val="75000"/>
                  <a:lumOff val="25000"/>
                </a:schemeClr>
              </a:solidFill>
            </a:endParaRPr>
          </a:p>
          <a:p>
            <a:pPr marL="342900" lvl="0" indent="-342900">
              <a:spcBef>
                <a:spcPct val="20000"/>
              </a:spcBef>
              <a:defRPr/>
            </a:pPr>
            <a:r>
              <a:rPr lang="en-AU" sz="2400" b="1" kern="0" dirty="0" smtClean="0">
                <a:solidFill>
                  <a:schemeClr val="tx1">
                    <a:lumMod val="75000"/>
                    <a:lumOff val="25000"/>
                  </a:schemeClr>
                </a:solidFill>
              </a:rPr>
              <a:t>Re-architecting difficult</a:t>
            </a:r>
          </a:p>
          <a:p>
            <a:pPr marL="800100" lvl="1" indent="-342900">
              <a:spcBef>
                <a:spcPct val="20000"/>
              </a:spcBef>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kumimoji="0" lang="en-AU" sz="2400" b="1" i="0" u="none" strike="noStrike" kern="0" cap="none" spc="0" normalizeH="0" baseline="0" noProof="0" dirty="0" smtClean="0">
                <a:ln>
                  <a:noFill/>
                </a:ln>
                <a:solidFill>
                  <a:schemeClr val="tx1">
                    <a:lumMod val="75000"/>
                    <a:lumOff val="25000"/>
                  </a:schemeClr>
                </a:solidFill>
                <a:uLnTx/>
                <a:uFillTx/>
                <a:latin typeface="+mn-lt"/>
              </a:rPr>
              <a:t>c</a:t>
            </a:r>
          </a:p>
        </p:txBody>
      </p:sp>
      <p:sp>
        <p:nvSpPr>
          <p:cNvPr id="7" name="Rectangle 2"/>
          <p:cNvSpPr txBox="1">
            <a:spLocks noChangeArrowheads="1"/>
          </p:cNvSpPr>
          <p:nvPr/>
        </p:nvSpPr>
        <p:spPr>
          <a:xfrm>
            <a:off x="576064" y="2564904"/>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Disadvantages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9" name="Rectangle 8"/>
          <p:cNvSpPr/>
          <p:nvPr/>
        </p:nvSpPr>
        <p:spPr>
          <a:xfrm rot="10800000" flipV="1">
            <a:off x="648072" y="3239264"/>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TextBox 12"/>
          <p:cNvSpPr txBox="1"/>
          <p:nvPr/>
        </p:nvSpPr>
        <p:spPr>
          <a:xfrm>
            <a:off x="6156176" y="4581128"/>
            <a:ext cx="2571659" cy="923330"/>
          </a:xfrm>
          <a:prstGeom prst="rect">
            <a:avLst/>
          </a:prstGeom>
          <a:noFill/>
        </p:spPr>
        <p:txBody>
          <a:bodyPr wrap="square" rtlCol="0">
            <a:spAutoFit/>
          </a:bodyPr>
          <a:lstStyle/>
          <a:p>
            <a:pPr algn="ctr"/>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1196752"/>
            <a:ext cx="8352928" cy="216024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tabLst/>
              <a:defRPr/>
            </a:pPr>
            <a:r>
              <a:rPr lang="en-AU" sz="2400" b="1" kern="0" dirty="0" smtClean="0">
                <a:solidFill>
                  <a:schemeClr val="tx1">
                    <a:lumMod val="75000"/>
                    <a:lumOff val="25000"/>
                  </a:schemeClr>
                </a:solidFill>
                <a:latin typeface="+mn-lt"/>
              </a:rPr>
              <a:t>Complex transactions require careful ADF BC design (unsuitable for beginners)</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1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lang="en-AU" sz="2400" b="1" kern="0" dirty="0" smtClean="0">
                <a:solidFill>
                  <a:schemeClr val="tx1">
                    <a:lumMod val="75000"/>
                    <a:lumOff val="25000"/>
                  </a:schemeClr>
                </a:solidFill>
                <a:latin typeface="+mn-lt"/>
              </a:rPr>
              <a:t>Poor mapping of business processes to technical solution inhibits design</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1" i="0" u="none" strike="noStrike" kern="0" cap="none" spc="0" normalizeH="0" baseline="0" noProof="0" dirty="0" smtClean="0">
              <a:ln>
                <a:noFill/>
              </a:ln>
              <a:solidFill>
                <a:schemeClr val="tx1">
                  <a:lumMod val="75000"/>
                  <a:lumOff val="25000"/>
                </a:schemeClr>
              </a:solidFill>
              <a:effectLst/>
              <a:uLnTx/>
              <a:uFillTx/>
              <a:latin typeface="+mn-lt"/>
            </a:endParaRPr>
          </a:p>
        </p:txBody>
      </p:sp>
      <p:sp>
        <p:nvSpPr>
          <p:cNvPr id="5" name="Content Placeholder 2"/>
          <p:cNvSpPr txBox="1">
            <a:spLocks/>
          </p:cNvSpPr>
          <p:nvPr/>
        </p:nvSpPr>
        <p:spPr>
          <a:xfrm>
            <a:off x="611560" y="3284984"/>
            <a:ext cx="3312368" cy="2952328"/>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tabLst/>
              <a:defRPr/>
            </a:pPr>
            <a:r>
              <a:rPr lang="en-AU" sz="2400" b="1" kern="0" dirty="0" smtClean="0">
                <a:solidFill>
                  <a:schemeClr val="tx1">
                    <a:lumMod val="75000"/>
                    <a:lumOff val="25000"/>
                  </a:schemeClr>
                </a:solidFill>
                <a:latin typeface="+mn-lt"/>
              </a:rPr>
              <a:t>Build and deployment is an all or nothing affair</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1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lang="en-AU" sz="2400" b="1" kern="0" dirty="0" smtClean="0">
                <a:solidFill>
                  <a:schemeClr val="tx1">
                    <a:lumMod val="75000"/>
                    <a:lumOff val="25000"/>
                  </a:schemeClr>
                </a:solidFill>
                <a:latin typeface="+mn-lt"/>
              </a:rPr>
              <a:t>Poor separation of concerns leads to difficult module testing</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AU" sz="2400" b="1" i="0" u="none" strike="noStrike" kern="0" cap="none" spc="0" normalizeH="0" baseline="0" noProof="0" dirty="0" smtClean="0">
              <a:ln>
                <a:noFill/>
              </a:ln>
              <a:solidFill>
                <a:schemeClr val="tx1">
                  <a:lumMod val="75000"/>
                  <a:lumOff val="25000"/>
                </a:schemeClr>
              </a:solidFill>
              <a:effectLst/>
              <a:uLnTx/>
              <a:uFillTx/>
              <a:latin typeface="+mn-lt"/>
            </a:endParaRPr>
          </a:p>
        </p:txBody>
      </p:sp>
      <p:sp>
        <p:nvSpPr>
          <p:cNvPr id="10"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Yet More Disadvantages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3" name="Rectangle 12"/>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p:cNvSpPr txBox="1"/>
          <p:nvPr/>
        </p:nvSpPr>
        <p:spPr>
          <a:xfrm>
            <a:off x="5652120" y="4581128"/>
            <a:ext cx="2427643" cy="923330"/>
          </a:xfrm>
          <a:prstGeom prst="rect">
            <a:avLst/>
          </a:prstGeom>
          <a:noFill/>
        </p:spPr>
        <p:txBody>
          <a:bodyPr wrap="square" rtlCol="0">
            <a:spAutoFit/>
          </a:bodyPr>
          <a:lstStyle/>
          <a:p>
            <a:pPr algn="ctr"/>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Part 2:</a:t>
            </a:r>
            <a:r>
              <a:rPr kumimoji="0" lang="en-AU" sz="4000" b="1" i="1" u="none" strike="noStrike" kern="0" cap="none" spc="0" normalizeH="0" noProof="0" dirty="0" smtClean="0">
                <a:ln>
                  <a:noFill/>
                </a:ln>
                <a:solidFill>
                  <a:srgbClr val="A50021"/>
                </a:solidFill>
                <a:uLnTx/>
                <a:uFillTx/>
                <a:latin typeface="+mj-lt"/>
                <a:ea typeface="+mj-ea"/>
                <a:cs typeface="+mj-cs"/>
              </a:rPr>
              <a:t> Single UTF-Multi BTF App</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4716016" y="1124744"/>
            <a:ext cx="2461159" cy="5400600"/>
          </a:xfrm>
          <a:prstGeom prst="rect">
            <a:avLst/>
          </a:prstGeom>
          <a:noFill/>
          <a:ln w="9525">
            <a:noFill/>
            <a:miter lim="800000"/>
            <a:headEnd/>
            <a:tailEnd/>
          </a:ln>
        </p:spPr>
      </p:pic>
      <p:sp>
        <p:nvSpPr>
          <p:cNvPr id="2" name="Content Placeholder 2"/>
          <p:cNvSpPr txBox="1">
            <a:spLocks/>
          </p:cNvSpPr>
          <p:nvPr/>
        </p:nvSpPr>
        <p:spPr>
          <a:xfrm>
            <a:off x="8892480" y="1268760"/>
            <a:ext cx="4968552" cy="3312368"/>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16" name="AutoShape 5"/>
          <p:cNvSpPr>
            <a:spLocks noChangeArrowheads="1"/>
          </p:cNvSpPr>
          <p:nvPr/>
        </p:nvSpPr>
        <p:spPr bwMode="auto">
          <a:xfrm>
            <a:off x="1979712" y="1124744"/>
            <a:ext cx="2448272" cy="5400600"/>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AutoShape 6"/>
          <p:cNvSpPr>
            <a:spLocks noChangeArrowheads="1"/>
          </p:cNvSpPr>
          <p:nvPr/>
        </p:nvSpPr>
        <p:spPr bwMode="auto">
          <a:xfrm>
            <a:off x="2123728" y="1484784"/>
            <a:ext cx="2160240" cy="1872208"/>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AutoShape 7"/>
          <p:cNvSpPr>
            <a:spLocks noChangeArrowheads="1"/>
          </p:cNvSpPr>
          <p:nvPr/>
        </p:nvSpPr>
        <p:spPr bwMode="auto">
          <a:xfrm>
            <a:off x="2123728" y="3501008"/>
            <a:ext cx="2160240" cy="2880320"/>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AutoShape 11"/>
          <p:cNvSpPr>
            <a:spLocks noChangeArrowheads="1"/>
          </p:cNvSpPr>
          <p:nvPr/>
        </p:nvSpPr>
        <p:spPr bwMode="auto">
          <a:xfrm>
            <a:off x="2267744" y="3861048"/>
            <a:ext cx="1872208" cy="2376264"/>
          </a:xfrm>
          <a:prstGeom prst="roundRect">
            <a:avLst>
              <a:gd name="adj" fmla="val 10677"/>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Unbounded 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AutoShape 11"/>
          <p:cNvSpPr>
            <a:spLocks noChangeArrowheads="1"/>
          </p:cNvSpPr>
          <p:nvPr/>
        </p:nvSpPr>
        <p:spPr bwMode="auto">
          <a:xfrm>
            <a:off x="2267744" y="2420888"/>
            <a:ext cx="1872208" cy="792088"/>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540000" rIns="91440" bIns="1440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AutoShape 11"/>
          <p:cNvSpPr>
            <a:spLocks noChangeArrowheads="1"/>
          </p:cNvSpPr>
          <p:nvPr/>
        </p:nvSpPr>
        <p:spPr bwMode="auto">
          <a:xfrm>
            <a:off x="2411760" y="2492896"/>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AutoShape 11"/>
          <p:cNvSpPr>
            <a:spLocks noChangeArrowheads="1"/>
          </p:cNvSpPr>
          <p:nvPr/>
        </p:nvSpPr>
        <p:spPr bwMode="auto">
          <a:xfrm>
            <a:off x="3347864" y="2492896"/>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AutoShape 11"/>
          <p:cNvSpPr>
            <a:spLocks noChangeArrowheads="1"/>
          </p:cNvSpPr>
          <p:nvPr/>
        </p:nvSpPr>
        <p:spPr bwMode="auto">
          <a:xfrm>
            <a:off x="2411760" y="1844824"/>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AutoShape 11"/>
          <p:cNvSpPr>
            <a:spLocks noChangeArrowheads="1"/>
          </p:cNvSpPr>
          <p:nvPr/>
        </p:nvSpPr>
        <p:spPr bwMode="auto">
          <a:xfrm>
            <a:off x="3347864" y="1844824"/>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AutoShape 11"/>
          <p:cNvSpPr>
            <a:spLocks noChangeArrowheads="1"/>
          </p:cNvSpPr>
          <p:nvPr/>
        </p:nvSpPr>
        <p:spPr bwMode="auto">
          <a:xfrm>
            <a:off x="2411760"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jspx</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AutoShape 11"/>
          <p:cNvSpPr>
            <a:spLocks noChangeArrowheads="1"/>
          </p:cNvSpPr>
          <p:nvPr/>
        </p:nvSpPr>
        <p:spPr bwMode="auto">
          <a:xfrm>
            <a:off x="3347864"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jspx</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AutoShape 11"/>
          <p:cNvSpPr>
            <a:spLocks noChangeArrowheads="1"/>
          </p:cNvSpPr>
          <p:nvPr/>
        </p:nvSpPr>
        <p:spPr bwMode="auto">
          <a:xfrm>
            <a:off x="2339752" y="4797152"/>
            <a:ext cx="792088" cy="1296144"/>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AutoShape 11"/>
          <p:cNvSpPr>
            <a:spLocks noChangeArrowheads="1"/>
          </p:cNvSpPr>
          <p:nvPr/>
        </p:nvSpPr>
        <p:spPr bwMode="auto">
          <a:xfrm>
            <a:off x="3275856" y="4797152"/>
            <a:ext cx="792088" cy="1296144"/>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AutoShape 11"/>
          <p:cNvSpPr>
            <a:spLocks noChangeArrowheads="1"/>
          </p:cNvSpPr>
          <p:nvPr/>
        </p:nvSpPr>
        <p:spPr bwMode="auto">
          <a:xfrm>
            <a:off x="2411760" y="5301208"/>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AutoShape 11"/>
          <p:cNvSpPr>
            <a:spLocks noChangeArrowheads="1"/>
          </p:cNvSpPr>
          <p:nvPr/>
        </p:nvSpPr>
        <p:spPr bwMode="auto">
          <a:xfrm>
            <a:off x="3347864" y="5301208"/>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AutoShape 11"/>
          <p:cNvSpPr>
            <a:spLocks noChangeArrowheads="1"/>
          </p:cNvSpPr>
          <p:nvPr/>
        </p:nvSpPr>
        <p:spPr bwMode="auto">
          <a:xfrm>
            <a:off x="2411760" y="5733256"/>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AutoShape 11"/>
          <p:cNvSpPr>
            <a:spLocks noChangeArrowheads="1"/>
          </p:cNvSpPr>
          <p:nvPr/>
        </p:nvSpPr>
        <p:spPr bwMode="auto">
          <a:xfrm>
            <a:off x="3347864" y="5733256"/>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noProof="0" dirty="0" smtClean="0">
                <a:ln>
                  <a:noFill/>
                </a:ln>
                <a:solidFill>
                  <a:srgbClr val="A50021"/>
                </a:solidFill>
                <a:uLnTx/>
                <a:uFillTx/>
                <a:latin typeface="+mj-lt"/>
                <a:ea typeface="+mj-ea"/>
                <a:cs typeface="+mj-cs"/>
              </a:rPr>
              <a:t>Characteristics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35" name="Rectangle 3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 name="Rectangle 36"/>
          <p:cNvSpPr/>
          <p:nvPr/>
        </p:nvSpPr>
        <p:spPr bwMode="auto">
          <a:xfrm>
            <a:off x="4788024" y="1813456"/>
            <a:ext cx="2232248" cy="1851888"/>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38" name="Rectangle 37"/>
          <p:cNvSpPr/>
          <p:nvPr/>
        </p:nvSpPr>
        <p:spPr bwMode="auto">
          <a:xfrm>
            <a:off x="4788024" y="3675504"/>
            <a:ext cx="2232248" cy="846000"/>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40" name="Rectangle 39"/>
          <p:cNvSpPr/>
          <p:nvPr/>
        </p:nvSpPr>
        <p:spPr bwMode="auto">
          <a:xfrm>
            <a:off x="4788024" y="4519280"/>
            <a:ext cx="2232248" cy="1008112"/>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41" name="Rectangle 40"/>
          <p:cNvSpPr/>
          <p:nvPr/>
        </p:nvSpPr>
        <p:spPr bwMode="auto">
          <a:xfrm>
            <a:off x="4788024" y="4529440"/>
            <a:ext cx="2232248" cy="1203816"/>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42" name="Rectangle 41"/>
          <p:cNvSpPr/>
          <p:nvPr/>
        </p:nvSpPr>
        <p:spPr bwMode="auto">
          <a:xfrm>
            <a:off x="4788024" y="4869160"/>
            <a:ext cx="2232248" cy="684000"/>
          </a:xfrm>
          <a:prstGeom prst="rect">
            <a:avLst/>
          </a:prstGeom>
          <a:solidFill>
            <a:schemeClr val="bg1"/>
          </a:solidFill>
          <a:ln w="3175">
            <a:noFill/>
            <a:round/>
            <a:headEnd/>
            <a:tailEn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xit" presetSubtype="0" fill="hold" grpId="0" nodeType="withEffect">
                                  <p:stCondLst>
                                    <p:cond delay="0"/>
                                  </p:stCondLst>
                                  <p:childTnLst>
                                    <p:animEffect transition="out" filter="fade">
                                      <p:cBhvr>
                                        <p:cTn id="32" dur="500"/>
                                        <p:tgtEl>
                                          <p:spTgt spid="37"/>
                                        </p:tgtEl>
                                      </p:cBhvr>
                                    </p:animEffect>
                                    <p:set>
                                      <p:cBhvr>
                                        <p:cTn id="33" dur="1" fill="hold">
                                          <p:stCondLst>
                                            <p:cond delay="499"/>
                                          </p:stCondLst>
                                        </p:cTn>
                                        <p:tgtEl>
                                          <p:spTgt spid="3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xit" presetSubtype="0" fill="hold" grpId="0" nodeType="withEffect">
                                  <p:stCondLst>
                                    <p:cond delay="0"/>
                                  </p:stCondLst>
                                  <p:childTnLst>
                                    <p:animEffect transition="out" filter="fade">
                                      <p:cBhvr>
                                        <p:cTn id="43" dur="500"/>
                                        <p:tgtEl>
                                          <p:spTgt spid="38"/>
                                        </p:tgtEl>
                                      </p:cBhvr>
                                    </p:animEffect>
                                    <p:set>
                                      <p:cBhvr>
                                        <p:cTn id="44" dur="1" fill="hold">
                                          <p:stCondLst>
                                            <p:cond delay="499"/>
                                          </p:stCondLst>
                                        </p:cTn>
                                        <p:tgtEl>
                                          <p:spTgt spid="3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xit" presetSubtype="0" fill="hold" grpId="0" nodeType="withEffect">
                                  <p:stCondLst>
                                    <p:cond delay="0"/>
                                  </p:stCondLst>
                                  <p:childTnLst>
                                    <p:animEffect transition="out" filter="fade">
                                      <p:cBhvr>
                                        <p:cTn id="54" dur="500"/>
                                        <p:tgtEl>
                                          <p:spTgt spid="41"/>
                                        </p:tgtEl>
                                      </p:cBhvr>
                                    </p:animEffect>
                                    <p:set>
                                      <p:cBhvr>
                                        <p:cTn id="55" dur="1" fill="hold">
                                          <p:stCondLst>
                                            <p:cond delay="499"/>
                                          </p:stCondLst>
                                        </p:cTn>
                                        <p:tgtEl>
                                          <p:spTgt spid="41"/>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xit" presetSubtype="0" fill="hold" grpId="0" nodeType="withEffect">
                                  <p:stCondLst>
                                    <p:cond delay="0"/>
                                  </p:stCondLst>
                                  <p:childTnLst>
                                    <p:animEffect transition="out" filter="fade">
                                      <p:cBhvr>
                                        <p:cTn id="65" dur="500"/>
                                        <p:tgtEl>
                                          <p:spTgt spid="40"/>
                                        </p:tgtEl>
                                      </p:cBhvr>
                                    </p:animEffect>
                                    <p:set>
                                      <p:cBhvr>
                                        <p:cTn id="66" dur="1" fill="hold">
                                          <p:stCondLst>
                                            <p:cond delay="499"/>
                                          </p:stCondLst>
                                        </p:cTn>
                                        <p:tgtEl>
                                          <p:spTgt spid="40"/>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500"/>
                                        <p:tgtEl>
                                          <p:spTgt spid="32"/>
                                        </p:tgtEl>
                                      </p:cBhvr>
                                    </p:animEffect>
                                  </p:childTnLst>
                                </p:cTn>
                              </p:par>
                              <p:par>
                                <p:cTn id="81" presetID="10" presetClass="exit" presetSubtype="0" fill="hold" grpId="0" nodeType="withEffect">
                                  <p:stCondLst>
                                    <p:cond delay="0"/>
                                  </p:stCondLst>
                                  <p:childTnLst>
                                    <p:animEffect transition="out" filter="fade">
                                      <p:cBhvr>
                                        <p:cTn id="82" dur="500"/>
                                        <p:tgtEl>
                                          <p:spTgt spid="42"/>
                                        </p:tgtEl>
                                      </p:cBhvr>
                                    </p:animEffect>
                                    <p:set>
                                      <p:cBhvr>
                                        <p:cTn id="83"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7" grpId="0" animBg="1"/>
      <p:bldP spid="38" grpId="0" animBg="1"/>
      <p:bldP spid="40" grpId="0" animBg="1"/>
      <p:bldP spid="41" grpId="0" animBg="1"/>
      <p:bldP spid="4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980728"/>
            <a:ext cx="8352928" cy="3888432"/>
          </a:xfrm>
          <a:prstGeom prst="rect">
            <a:avLst/>
          </a:prstGeom>
        </p:spPr>
        <p:txBody>
          <a:bodyPr/>
          <a:lstStyle/>
          <a:p>
            <a:pPr marL="342900" lvl="0" indent="-342900">
              <a:spcBef>
                <a:spcPct val="20000"/>
              </a:spcBef>
              <a:defRPr/>
            </a:pPr>
            <a:r>
              <a:rPr lang="en-AU" sz="2400" kern="0" dirty="0" smtClean="0"/>
              <a:t>Relatively simple architecture</a:t>
            </a:r>
          </a:p>
          <a:p>
            <a:pPr marL="342900" indent="-342900">
              <a:spcBef>
                <a:spcPct val="20000"/>
              </a:spcBef>
              <a:defRPr/>
            </a:pPr>
            <a:r>
              <a:rPr lang="en-AU" sz="2400" kern="0" dirty="0" smtClean="0"/>
              <a:t>Sophisticated BTF transactions without ADF BC AM trickery</a:t>
            </a:r>
          </a:p>
          <a:p>
            <a:pPr marL="342900" indent="-342900">
              <a:spcBef>
                <a:spcPct val="20000"/>
              </a:spcBef>
              <a:defRPr/>
            </a:pPr>
            <a:r>
              <a:rPr lang="en-AU" sz="2400" kern="0" dirty="0" smtClean="0"/>
              <a:t>Improved design: mapping between business process to BTFs</a:t>
            </a:r>
          </a:p>
          <a:p>
            <a:pPr marL="342900" indent="-342900">
              <a:spcBef>
                <a:spcPct val="20000"/>
              </a:spcBef>
              <a:defRPr/>
            </a:pPr>
            <a:r>
              <a:rPr lang="en-AU" sz="2400" kern="0" dirty="0" smtClean="0"/>
              <a:t>Improved ability to test modules and</a:t>
            </a:r>
          </a:p>
          <a:p>
            <a:pPr marL="342900" indent="-342900">
              <a:spcBef>
                <a:spcPct val="20000"/>
              </a:spcBef>
              <a:defRPr/>
            </a:pPr>
            <a:r>
              <a:rPr lang="en-AU" sz="2400" kern="0" dirty="0" smtClean="0"/>
              <a:t>	re-architect</a:t>
            </a:r>
          </a:p>
          <a:p>
            <a:pPr marL="342900" lvl="0" indent="-342900">
              <a:spcBef>
                <a:spcPct val="20000"/>
              </a:spcBef>
              <a:defRPr/>
            </a:pPr>
            <a:endParaRPr lang="en-AU" sz="2400" kern="0" dirty="0" smtClean="0"/>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noProof="0" dirty="0" smtClean="0">
                <a:ln>
                  <a:noFill/>
                </a:ln>
                <a:solidFill>
                  <a:srgbClr val="A50021"/>
                </a:solidFill>
                <a:uLnTx/>
                <a:uFillTx/>
                <a:latin typeface="+mj-lt"/>
                <a:ea typeface="+mj-ea"/>
                <a:cs typeface="+mj-cs"/>
              </a:rPr>
              <a:t>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2"/>
          <p:cNvSpPr txBox="1">
            <a:spLocks noChangeArrowheads="1"/>
          </p:cNvSpPr>
          <p:nvPr/>
        </p:nvSpPr>
        <p:spPr>
          <a:xfrm>
            <a:off x="611560" y="3645024"/>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Disadvantages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8" name="Content Placeholder 2"/>
          <p:cNvSpPr txBox="1">
            <a:spLocks/>
          </p:cNvSpPr>
          <p:nvPr/>
        </p:nvSpPr>
        <p:spPr>
          <a:xfrm>
            <a:off x="611560" y="4653136"/>
            <a:ext cx="5544616" cy="1944216"/>
          </a:xfrm>
          <a:prstGeom prst="rect">
            <a:avLst/>
          </a:prstGeom>
        </p:spPr>
        <p:txBody>
          <a:bodyPr/>
          <a:lstStyle/>
          <a:p>
            <a:pPr marL="342900" indent="-342900">
              <a:spcBef>
                <a:spcPct val="20000"/>
              </a:spcBef>
              <a:defRPr/>
            </a:pPr>
            <a:r>
              <a:rPr lang="en-AU" sz="2400" kern="0" dirty="0" smtClean="0"/>
              <a:t>Developers can tightly couple accidentally</a:t>
            </a:r>
          </a:p>
          <a:p>
            <a:pPr marL="342900" indent="-342900">
              <a:spcBef>
                <a:spcPct val="20000"/>
              </a:spcBef>
              <a:defRPr/>
            </a:pPr>
            <a:r>
              <a:rPr lang="en-AU" sz="2400" kern="0" dirty="0" smtClean="0"/>
              <a:t>Version control tug of war</a:t>
            </a:r>
          </a:p>
          <a:p>
            <a:pPr marL="342900" indent="-342900">
              <a:spcBef>
                <a:spcPct val="20000"/>
              </a:spcBef>
              <a:defRPr/>
            </a:pPr>
            <a:r>
              <a:rPr lang="en-AU" sz="2400" kern="0" dirty="0" smtClean="0"/>
              <a:t>Build &amp; deployment all or nothing affair</a:t>
            </a:r>
          </a:p>
          <a:p>
            <a:pPr marL="342900" indent="-342900">
              <a:spcBef>
                <a:spcPct val="20000"/>
              </a:spcBef>
              <a:defRPr/>
            </a:pPr>
            <a:endParaRPr lang="en-AU" sz="2400" kern="0" dirty="0" smtClean="0"/>
          </a:p>
          <a:p>
            <a:pPr marL="342900" indent="-342900">
              <a:spcBef>
                <a:spcPct val="20000"/>
              </a:spcBef>
              <a:defRPr/>
            </a:pPr>
            <a:endParaRPr lang="en-AU" sz="2400" kern="0" dirty="0" smtClean="0"/>
          </a:p>
          <a:p>
            <a:pPr marL="342900" lvl="0" indent="-342900">
              <a:spcBef>
                <a:spcPct val="20000"/>
              </a:spcBef>
              <a:defRPr/>
            </a:pPr>
            <a:endParaRPr lang="en-AU" sz="2400" kern="0" dirty="0" smtClean="0"/>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9" name="Rectangle 8"/>
          <p:cNvSpPr/>
          <p:nvPr/>
        </p:nvSpPr>
        <p:spPr>
          <a:xfrm rot="10800000" flipV="1">
            <a:off x="683568" y="4365104"/>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228184" y="4869160"/>
            <a:ext cx="2427643" cy="923330"/>
          </a:xfrm>
          <a:prstGeom prst="rect">
            <a:avLst/>
          </a:prstGeom>
          <a:noFill/>
        </p:spPr>
        <p:txBody>
          <a:bodyPr wrap="square" rtlCol="0">
            <a:spAutoFit/>
          </a:bodyPr>
          <a:lstStyle/>
          <a:p>
            <a:pPr algn="ctr"/>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Part 3:</a:t>
            </a:r>
            <a:r>
              <a:rPr kumimoji="0" lang="en-AU" sz="4000" b="1" i="1" u="none" strike="noStrike" kern="0" cap="none" spc="0" normalizeH="0" noProof="0" dirty="0" smtClean="0">
                <a:ln>
                  <a:noFill/>
                </a:ln>
                <a:solidFill>
                  <a:srgbClr val="A50021"/>
                </a:solidFill>
                <a:uLnTx/>
                <a:uFillTx/>
                <a:latin typeface="+mj-lt"/>
                <a:ea typeface="+mj-ea"/>
                <a:cs typeface="+mj-cs"/>
              </a:rPr>
              <a:t> Master App, Multi BTF App</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1"/>
          <p:cNvGrpSpPr/>
          <p:nvPr/>
        </p:nvGrpSpPr>
        <p:grpSpPr>
          <a:xfrm>
            <a:off x="683568" y="3284984"/>
            <a:ext cx="2448272" cy="2952328"/>
            <a:chOff x="683568" y="3284984"/>
            <a:chExt cx="2448272" cy="2952328"/>
          </a:xfrm>
        </p:grpSpPr>
        <p:sp>
          <p:nvSpPr>
            <p:cNvPr id="16" name="AutoShape 5"/>
            <p:cNvSpPr>
              <a:spLocks noChangeArrowheads="1"/>
            </p:cNvSpPr>
            <p:nvPr/>
          </p:nvSpPr>
          <p:spPr bwMode="auto">
            <a:xfrm>
              <a:off x="683568" y="3284984"/>
              <a:ext cx="2448272" cy="295232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Master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AutoShape 7"/>
            <p:cNvSpPr>
              <a:spLocks noChangeArrowheads="1"/>
            </p:cNvSpPr>
            <p:nvPr/>
          </p:nvSpPr>
          <p:spPr bwMode="auto">
            <a:xfrm>
              <a:off x="827584" y="5013176"/>
              <a:ext cx="2160240" cy="1152128"/>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AutoShape 11"/>
            <p:cNvSpPr>
              <a:spLocks noChangeArrowheads="1"/>
            </p:cNvSpPr>
            <p:nvPr/>
          </p:nvSpPr>
          <p:spPr bwMode="auto">
            <a:xfrm>
              <a:off x="971600" y="5301208"/>
              <a:ext cx="1872208" cy="792088"/>
            </a:xfrm>
            <a:prstGeom prst="roundRect">
              <a:avLst>
                <a:gd name="adj" fmla="val 10677"/>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Unbounded 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AutoShape 11"/>
            <p:cNvSpPr>
              <a:spLocks noChangeArrowheads="1"/>
            </p:cNvSpPr>
            <p:nvPr/>
          </p:nvSpPr>
          <p:spPr bwMode="auto">
            <a:xfrm>
              <a:off x="1115616" y="5560342"/>
              <a:ext cx="648072" cy="432048"/>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jspx</a:t>
              </a:r>
              <a:endParaRPr lang="en-AU" sz="1100" b="1" dirty="0" smtClean="0">
                <a:solidFill>
                  <a:srgbClr val="FFFFFF"/>
                </a:solidFill>
                <a:latin typeface="Calibri" pitchFamily="34" charset="0"/>
                <a:cs typeface="Arial" pitchFamily="34" charset="0"/>
              </a:endParaRPr>
            </a:p>
          </p:txBody>
        </p:sp>
        <p:sp>
          <p:nvSpPr>
            <p:cNvPr id="26" name="AutoShape 11"/>
            <p:cNvSpPr>
              <a:spLocks noChangeArrowheads="1"/>
            </p:cNvSpPr>
            <p:nvPr/>
          </p:nvSpPr>
          <p:spPr bwMode="auto">
            <a:xfrm>
              <a:off x="2051720" y="556034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jspx</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8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Characteristics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86" name="Rectangle 85"/>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8" name="Left-Up Arrow 57"/>
          <p:cNvSpPr/>
          <p:nvPr/>
        </p:nvSpPr>
        <p:spPr bwMode="auto">
          <a:xfrm flipH="1">
            <a:off x="1763688" y="5805264"/>
            <a:ext cx="6048672" cy="936104"/>
          </a:xfrm>
          <a:prstGeom prst="leftUpArrow">
            <a:avLst>
              <a:gd name="adj1" fmla="val 15380"/>
              <a:gd name="adj2" fmla="val 18279"/>
              <a:gd name="adj3" fmla="val 20930"/>
            </a:avLst>
          </a:prstGeom>
          <a:solidFill>
            <a:srgbClr val="FFFF0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48" name="AutoShape 11"/>
          <p:cNvSpPr>
            <a:spLocks noChangeArrowheads="1"/>
          </p:cNvSpPr>
          <p:nvPr/>
        </p:nvSpPr>
        <p:spPr bwMode="auto">
          <a:xfrm>
            <a:off x="6372200" y="6453336"/>
            <a:ext cx="1872208" cy="288032"/>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AutoShape 11"/>
          <p:cNvSpPr>
            <a:spLocks noChangeArrowheads="1"/>
          </p:cNvSpPr>
          <p:nvPr/>
        </p:nvSpPr>
        <p:spPr bwMode="auto">
          <a:xfrm>
            <a:off x="4932040" y="6453336"/>
            <a:ext cx="1872208" cy="288032"/>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 name="AutoShape 11"/>
          <p:cNvSpPr>
            <a:spLocks noChangeArrowheads="1"/>
          </p:cNvSpPr>
          <p:nvPr/>
        </p:nvSpPr>
        <p:spPr bwMode="auto">
          <a:xfrm>
            <a:off x="3491880" y="6453336"/>
            <a:ext cx="1872208" cy="288032"/>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 name="Down Arrow 81"/>
          <p:cNvSpPr/>
          <p:nvPr/>
        </p:nvSpPr>
        <p:spPr>
          <a:xfrm>
            <a:off x="4283968" y="5733256"/>
            <a:ext cx="288032" cy="720080"/>
          </a:xfrm>
          <a:prstGeom prst="down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9" name="Down Arrow 48"/>
          <p:cNvSpPr/>
          <p:nvPr/>
        </p:nvSpPr>
        <p:spPr>
          <a:xfrm>
            <a:off x="7164288" y="5733256"/>
            <a:ext cx="288032" cy="720080"/>
          </a:xfrm>
          <a:prstGeom prst="down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 name="Down Arrow 39"/>
          <p:cNvSpPr/>
          <p:nvPr/>
        </p:nvSpPr>
        <p:spPr>
          <a:xfrm>
            <a:off x="5796136" y="5733256"/>
            <a:ext cx="288032" cy="720080"/>
          </a:xfrm>
          <a:prstGeom prst="down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50" name="Group 49"/>
          <p:cNvGrpSpPr/>
          <p:nvPr/>
        </p:nvGrpSpPr>
        <p:grpSpPr>
          <a:xfrm>
            <a:off x="6084168" y="3284984"/>
            <a:ext cx="2448272" cy="2952328"/>
            <a:chOff x="3203848" y="2060848"/>
            <a:chExt cx="2448272" cy="3312368"/>
          </a:xfrm>
        </p:grpSpPr>
        <p:sp>
          <p:nvSpPr>
            <p:cNvPr id="51" name="AutoShape 5"/>
            <p:cNvSpPr>
              <a:spLocks noChangeArrowheads="1"/>
            </p:cNvSpPr>
            <p:nvPr/>
          </p:nvSpPr>
          <p:spPr bwMode="auto">
            <a:xfrm>
              <a:off x="3203848" y="2060848"/>
              <a:ext cx="2448272" cy="331236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 name="AutoShape 7"/>
            <p:cNvSpPr>
              <a:spLocks noChangeArrowheads="1"/>
            </p:cNvSpPr>
            <p:nvPr/>
          </p:nvSpPr>
          <p:spPr bwMode="auto">
            <a:xfrm>
              <a:off x="3347864" y="3999795"/>
              <a:ext cx="2160240" cy="1301413"/>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3" name="AutoShape 11"/>
            <p:cNvSpPr>
              <a:spLocks noChangeArrowheads="1"/>
            </p:cNvSpPr>
            <p:nvPr/>
          </p:nvSpPr>
          <p:spPr bwMode="auto">
            <a:xfrm>
              <a:off x="3563888" y="4322953"/>
              <a:ext cx="792088" cy="90624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11"/>
            <p:cNvSpPr>
              <a:spLocks noChangeArrowheads="1"/>
            </p:cNvSpPr>
            <p:nvPr/>
          </p:nvSpPr>
          <p:spPr bwMode="auto">
            <a:xfrm>
              <a:off x="4499992" y="4322953"/>
              <a:ext cx="792088" cy="90624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5" name="AutoShape 11"/>
            <p:cNvSpPr>
              <a:spLocks noChangeArrowheads="1"/>
            </p:cNvSpPr>
            <p:nvPr/>
          </p:nvSpPr>
          <p:spPr bwMode="auto">
            <a:xfrm>
              <a:off x="3635896" y="4869160"/>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6" name="AutoShape 11"/>
            <p:cNvSpPr>
              <a:spLocks noChangeArrowheads="1"/>
            </p:cNvSpPr>
            <p:nvPr/>
          </p:nvSpPr>
          <p:spPr bwMode="auto">
            <a:xfrm>
              <a:off x="4572000" y="4869160"/>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93" name="Group 92"/>
          <p:cNvGrpSpPr/>
          <p:nvPr/>
        </p:nvGrpSpPr>
        <p:grpSpPr>
          <a:xfrm>
            <a:off x="6228184" y="3645024"/>
            <a:ext cx="2160240" cy="1224136"/>
            <a:chOff x="9324528" y="3861048"/>
            <a:chExt cx="2160240" cy="1224136"/>
          </a:xfrm>
        </p:grpSpPr>
        <p:sp>
          <p:nvSpPr>
            <p:cNvPr id="94" name="AutoShape 6"/>
            <p:cNvSpPr>
              <a:spLocks noChangeArrowheads="1"/>
            </p:cNvSpPr>
            <p:nvPr/>
          </p:nvSpPr>
          <p:spPr bwMode="auto">
            <a:xfrm>
              <a:off x="9324528" y="3861048"/>
              <a:ext cx="2160240" cy="122413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5" name="AutoShape 11"/>
            <p:cNvSpPr>
              <a:spLocks noChangeArrowheads="1"/>
            </p:cNvSpPr>
            <p:nvPr/>
          </p:nvSpPr>
          <p:spPr bwMode="auto">
            <a:xfrm>
              <a:off x="9468544" y="4149080"/>
              <a:ext cx="1872208" cy="792088"/>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540000" rIns="91440" bIns="1440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6" name="AutoShape 11"/>
            <p:cNvSpPr>
              <a:spLocks noChangeArrowheads="1"/>
            </p:cNvSpPr>
            <p:nvPr/>
          </p:nvSpPr>
          <p:spPr bwMode="auto">
            <a:xfrm>
              <a:off x="9612560"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7" name="AutoShape 11"/>
            <p:cNvSpPr>
              <a:spLocks noChangeArrowheads="1"/>
            </p:cNvSpPr>
            <p:nvPr/>
          </p:nvSpPr>
          <p:spPr bwMode="auto">
            <a:xfrm>
              <a:off x="10548664"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41" name="Group 40"/>
          <p:cNvGrpSpPr/>
          <p:nvPr/>
        </p:nvGrpSpPr>
        <p:grpSpPr>
          <a:xfrm>
            <a:off x="4644008" y="3284984"/>
            <a:ext cx="2448272" cy="2952328"/>
            <a:chOff x="3203848" y="2060848"/>
            <a:chExt cx="2448272" cy="3312368"/>
          </a:xfrm>
        </p:grpSpPr>
        <p:sp>
          <p:nvSpPr>
            <p:cNvPr id="42" name="AutoShape 5"/>
            <p:cNvSpPr>
              <a:spLocks noChangeArrowheads="1"/>
            </p:cNvSpPr>
            <p:nvPr/>
          </p:nvSpPr>
          <p:spPr bwMode="auto">
            <a:xfrm>
              <a:off x="3203848" y="2060848"/>
              <a:ext cx="2448272" cy="331236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3" name="AutoShape 7"/>
            <p:cNvSpPr>
              <a:spLocks noChangeArrowheads="1"/>
            </p:cNvSpPr>
            <p:nvPr/>
          </p:nvSpPr>
          <p:spPr bwMode="auto">
            <a:xfrm>
              <a:off x="3347864" y="3999795"/>
              <a:ext cx="2160240" cy="1301413"/>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4" name="AutoShape 11"/>
            <p:cNvSpPr>
              <a:spLocks noChangeArrowheads="1"/>
            </p:cNvSpPr>
            <p:nvPr/>
          </p:nvSpPr>
          <p:spPr bwMode="auto">
            <a:xfrm>
              <a:off x="3563888" y="4322953"/>
              <a:ext cx="792088" cy="90624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 name="AutoShape 11"/>
            <p:cNvSpPr>
              <a:spLocks noChangeArrowheads="1"/>
            </p:cNvSpPr>
            <p:nvPr/>
          </p:nvSpPr>
          <p:spPr bwMode="auto">
            <a:xfrm>
              <a:off x="4499992" y="4322953"/>
              <a:ext cx="792088" cy="90624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 name="AutoShape 11"/>
            <p:cNvSpPr>
              <a:spLocks noChangeArrowheads="1"/>
            </p:cNvSpPr>
            <p:nvPr/>
          </p:nvSpPr>
          <p:spPr bwMode="auto">
            <a:xfrm>
              <a:off x="3635896" y="4869160"/>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7" name="AutoShape 11"/>
            <p:cNvSpPr>
              <a:spLocks noChangeArrowheads="1"/>
            </p:cNvSpPr>
            <p:nvPr/>
          </p:nvSpPr>
          <p:spPr bwMode="auto">
            <a:xfrm>
              <a:off x="4572000" y="4869160"/>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68" name="Left-Up Arrow 67"/>
          <p:cNvSpPr/>
          <p:nvPr/>
        </p:nvSpPr>
        <p:spPr bwMode="auto">
          <a:xfrm flipH="1" flipV="1">
            <a:off x="1763688" y="2708920"/>
            <a:ext cx="3456384" cy="648072"/>
          </a:xfrm>
          <a:prstGeom prst="leftUpArrow">
            <a:avLst>
              <a:gd name="adj1" fmla="val 15380"/>
              <a:gd name="adj2" fmla="val 21806"/>
              <a:gd name="adj3" fmla="val 20930"/>
            </a:avLst>
          </a:prstGeom>
          <a:solidFill>
            <a:srgbClr val="FFFF0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69" name="Left-Up Arrow 68"/>
          <p:cNvSpPr/>
          <p:nvPr/>
        </p:nvSpPr>
        <p:spPr bwMode="auto">
          <a:xfrm flipV="1">
            <a:off x="3995936" y="2708920"/>
            <a:ext cx="3456384" cy="648072"/>
          </a:xfrm>
          <a:prstGeom prst="leftUpArrow">
            <a:avLst>
              <a:gd name="adj1" fmla="val 15380"/>
              <a:gd name="adj2" fmla="val 21806"/>
              <a:gd name="adj3" fmla="val 20930"/>
            </a:avLst>
          </a:prstGeom>
          <a:solidFill>
            <a:srgbClr val="FFFF0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
        <p:nvSpPr>
          <p:cNvPr id="70" name="Left-Up Arrow 69"/>
          <p:cNvSpPr/>
          <p:nvPr/>
        </p:nvSpPr>
        <p:spPr bwMode="auto">
          <a:xfrm flipV="1">
            <a:off x="4139952" y="2708920"/>
            <a:ext cx="1880592" cy="648072"/>
          </a:xfrm>
          <a:prstGeom prst="leftUpArrow">
            <a:avLst>
              <a:gd name="adj1" fmla="val 15380"/>
              <a:gd name="adj2" fmla="val 21806"/>
              <a:gd name="adj3" fmla="val 20930"/>
            </a:avLst>
          </a:prstGeom>
          <a:solidFill>
            <a:srgbClr val="FFFF0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grpSp>
        <p:nvGrpSpPr>
          <p:cNvPr id="78" name="Group 77"/>
          <p:cNvGrpSpPr/>
          <p:nvPr/>
        </p:nvGrpSpPr>
        <p:grpSpPr>
          <a:xfrm>
            <a:off x="4788024" y="3645024"/>
            <a:ext cx="2160240" cy="1224136"/>
            <a:chOff x="9324528" y="3861048"/>
            <a:chExt cx="2160240" cy="1224136"/>
          </a:xfrm>
        </p:grpSpPr>
        <p:sp>
          <p:nvSpPr>
            <p:cNvPr id="74" name="AutoShape 6"/>
            <p:cNvSpPr>
              <a:spLocks noChangeArrowheads="1"/>
            </p:cNvSpPr>
            <p:nvPr/>
          </p:nvSpPr>
          <p:spPr bwMode="auto">
            <a:xfrm>
              <a:off x="9324528" y="3861048"/>
              <a:ext cx="2160240" cy="122413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5" name="AutoShape 11"/>
            <p:cNvSpPr>
              <a:spLocks noChangeArrowheads="1"/>
            </p:cNvSpPr>
            <p:nvPr/>
          </p:nvSpPr>
          <p:spPr bwMode="auto">
            <a:xfrm>
              <a:off x="9468544" y="4149080"/>
              <a:ext cx="1872208" cy="792088"/>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540000" rIns="91440" bIns="1440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6" name="AutoShape 11"/>
            <p:cNvSpPr>
              <a:spLocks noChangeArrowheads="1"/>
            </p:cNvSpPr>
            <p:nvPr/>
          </p:nvSpPr>
          <p:spPr bwMode="auto">
            <a:xfrm>
              <a:off x="9612560"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 name="AutoShape 11"/>
            <p:cNvSpPr>
              <a:spLocks noChangeArrowheads="1"/>
            </p:cNvSpPr>
            <p:nvPr/>
          </p:nvSpPr>
          <p:spPr bwMode="auto">
            <a:xfrm>
              <a:off x="10548664"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73" name="Group 72"/>
          <p:cNvGrpSpPr/>
          <p:nvPr/>
        </p:nvGrpSpPr>
        <p:grpSpPr>
          <a:xfrm>
            <a:off x="3203848" y="3284984"/>
            <a:ext cx="2448272" cy="2952328"/>
            <a:chOff x="3203848" y="3284984"/>
            <a:chExt cx="2448272" cy="2952328"/>
          </a:xfrm>
        </p:grpSpPr>
        <p:sp>
          <p:nvSpPr>
            <p:cNvPr id="143" name="AutoShape 5"/>
            <p:cNvSpPr>
              <a:spLocks noChangeArrowheads="1"/>
            </p:cNvSpPr>
            <p:nvPr/>
          </p:nvSpPr>
          <p:spPr bwMode="auto">
            <a:xfrm>
              <a:off x="3203848" y="3284984"/>
              <a:ext cx="2448272" cy="295232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5" name="AutoShape 7"/>
            <p:cNvSpPr>
              <a:spLocks noChangeArrowheads="1"/>
            </p:cNvSpPr>
            <p:nvPr/>
          </p:nvSpPr>
          <p:spPr bwMode="auto">
            <a:xfrm>
              <a:off x="3347864" y="5013176"/>
              <a:ext cx="2160240" cy="1152128"/>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1" name="AutoShape 11"/>
            <p:cNvSpPr>
              <a:spLocks noChangeArrowheads="1"/>
            </p:cNvSpPr>
            <p:nvPr/>
          </p:nvSpPr>
          <p:spPr bwMode="auto">
            <a:xfrm>
              <a:off x="3563888" y="5301208"/>
              <a:ext cx="792088"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2" name="AutoShape 11"/>
            <p:cNvSpPr>
              <a:spLocks noChangeArrowheads="1"/>
            </p:cNvSpPr>
            <p:nvPr/>
          </p:nvSpPr>
          <p:spPr bwMode="auto">
            <a:xfrm>
              <a:off x="4499992" y="5301208"/>
              <a:ext cx="792088"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3" name="AutoShape 11"/>
            <p:cNvSpPr>
              <a:spLocks noChangeArrowheads="1"/>
            </p:cNvSpPr>
            <p:nvPr/>
          </p:nvSpPr>
          <p:spPr bwMode="auto">
            <a:xfrm>
              <a:off x="3635896" y="5733256"/>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4" name="AutoShape 11"/>
            <p:cNvSpPr>
              <a:spLocks noChangeArrowheads="1"/>
            </p:cNvSpPr>
            <p:nvPr/>
          </p:nvSpPr>
          <p:spPr bwMode="auto">
            <a:xfrm>
              <a:off x="4572000" y="5733256"/>
              <a:ext cx="648072"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98" name="Group 97"/>
          <p:cNvGrpSpPr/>
          <p:nvPr/>
        </p:nvGrpSpPr>
        <p:grpSpPr>
          <a:xfrm>
            <a:off x="3347864" y="3645024"/>
            <a:ext cx="2160240" cy="1224136"/>
            <a:chOff x="9324528" y="3861048"/>
            <a:chExt cx="2160240" cy="1224136"/>
          </a:xfrm>
        </p:grpSpPr>
        <p:sp>
          <p:nvSpPr>
            <p:cNvPr id="99" name="AutoShape 6"/>
            <p:cNvSpPr>
              <a:spLocks noChangeArrowheads="1"/>
            </p:cNvSpPr>
            <p:nvPr/>
          </p:nvSpPr>
          <p:spPr bwMode="auto">
            <a:xfrm>
              <a:off x="9324528" y="3861048"/>
              <a:ext cx="2160240" cy="122413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0" name="AutoShape 11"/>
            <p:cNvSpPr>
              <a:spLocks noChangeArrowheads="1"/>
            </p:cNvSpPr>
            <p:nvPr/>
          </p:nvSpPr>
          <p:spPr bwMode="auto">
            <a:xfrm>
              <a:off x="9468544" y="4149080"/>
              <a:ext cx="1872208" cy="792088"/>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540000" rIns="91440" bIns="1440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1" name="AutoShape 11"/>
            <p:cNvSpPr>
              <a:spLocks noChangeArrowheads="1"/>
            </p:cNvSpPr>
            <p:nvPr/>
          </p:nvSpPr>
          <p:spPr bwMode="auto">
            <a:xfrm>
              <a:off x="9612560"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 name="AutoShape 11"/>
            <p:cNvSpPr>
              <a:spLocks noChangeArrowheads="1"/>
            </p:cNvSpPr>
            <p:nvPr/>
          </p:nvSpPr>
          <p:spPr bwMode="auto">
            <a:xfrm>
              <a:off x="10548664" y="422108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71" name="Down Arrow 70"/>
          <p:cNvSpPr/>
          <p:nvPr/>
        </p:nvSpPr>
        <p:spPr>
          <a:xfrm>
            <a:off x="4427984" y="2780928"/>
            <a:ext cx="288032" cy="576064"/>
          </a:xfrm>
          <a:prstGeom prst="down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 name="AutoShape 11"/>
          <p:cNvSpPr>
            <a:spLocks noChangeArrowheads="1"/>
          </p:cNvSpPr>
          <p:nvPr/>
        </p:nvSpPr>
        <p:spPr bwMode="auto">
          <a:xfrm>
            <a:off x="3635896" y="2708920"/>
            <a:ext cx="1872208" cy="288032"/>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6" name="Down Arrow 65"/>
          <p:cNvSpPr/>
          <p:nvPr/>
        </p:nvSpPr>
        <p:spPr>
          <a:xfrm>
            <a:off x="4427984" y="2060848"/>
            <a:ext cx="288032" cy="720080"/>
          </a:xfrm>
          <a:prstGeom prst="down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1" name="AutoShape 5"/>
          <p:cNvSpPr>
            <a:spLocks noChangeArrowheads="1"/>
          </p:cNvSpPr>
          <p:nvPr/>
        </p:nvSpPr>
        <p:spPr bwMode="auto">
          <a:xfrm>
            <a:off x="683568" y="908720"/>
            <a:ext cx="7848872" cy="1656184"/>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Common ADF BC </a:t>
            </a:r>
            <a:r>
              <a:rPr kumimoji="0" lang="en-AU" sz="1100" b="1" i="0" u="none" strike="noStrike" cap="none" normalizeH="0" baseline="0" dirty="0" smtClean="0">
                <a:ln>
                  <a:noFill/>
                </a:ln>
                <a:solidFill>
                  <a:srgbClr val="FFFFFF"/>
                </a:solidFill>
                <a:effectLst/>
                <a:latin typeface="Calibri" pitchFamily="34" charset="0"/>
                <a:cs typeface="Arial" pitchFamily="34" charset="0"/>
              </a:rPr>
              <a:t>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2" name="AutoShape 6"/>
          <p:cNvSpPr>
            <a:spLocks noChangeArrowheads="1"/>
          </p:cNvSpPr>
          <p:nvPr/>
        </p:nvSpPr>
        <p:spPr bwMode="auto">
          <a:xfrm>
            <a:off x="827584" y="1196752"/>
            <a:ext cx="7560840" cy="122413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6" name="AutoShape 11"/>
          <p:cNvSpPr>
            <a:spLocks noChangeArrowheads="1"/>
          </p:cNvSpPr>
          <p:nvPr/>
        </p:nvSpPr>
        <p:spPr bwMode="auto">
          <a:xfrm>
            <a:off x="2771800" y="1484784"/>
            <a:ext cx="3528392" cy="792088"/>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540000" rIns="91440" bIns="1440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7" name="AutoShape 11"/>
          <p:cNvSpPr>
            <a:spLocks noChangeArrowheads="1"/>
          </p:cNvSpPr>
          <p:nvPr/>
        </p:nvSpPr>
        <p:spPr bwMode="auto">
          <a:xfrm>
            <a:off x="3779912"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8" name="AutoShape 11"/>
          <p:cNvSpPr>
            <a:spLocks noChangeArrowheads="1"/>
          </p:cNvSpPr>
          <p:nvPr/>
        </p:nvSpPr>
        <p:spPr bwMode="auto">
          <a:xfrm>
            <a:off x="4644008"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0" name="AutoShape 11"/>
          <p:cNvSpPr>
            <a:spLocks noChangeArrowheads="1"/>
          </p:cNvSpPr>
          <p:nvPr/>
        </p:nvSpPr>
        <p:spPr bwMode="auto">
          <a:xfrm>
            <a:off x="971600"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EntityObject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 name="AutoShape 11"/>
          <p:cNvSpPr>
            <a:spLocks noChangeArrowheads="1"/>
          </p:cNvSpPr>
          <p:nvPr/>
        </p:nvSpPr>
        <p:spPr bwMode="auto">
          <a:xfrm>
            <a:off x="1835696"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EntityObject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2" name="AutoShape 11"/>
          <p:cNvSpPr>
            <a:spLocks noChangeArrowheads="1"/>
          </p:cNvSpPr>
          <p:nvPr/>
        </p:nvSpPr>
        <p:spPr bwMode="auto">
          <a:xfrm>
            <a:off x="6588224"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EntityObject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3" name="AutoShape 11"/>
          <p:cNvSpPr>
            <a:spLocks noChangeArrowheads="1"/>
          </p:cNvSpPr>
          <p:nvPr/>
        </p:nvSpPr>
        <p:spPr bwMode="auto">
          <a:xfrm>
            <a:off x="7524328"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EntityObject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 name="AutoShape 11"/>
          <p:cNvSpPr>
            <a:spLocks noChangeArrowheads="1"/>
          </p:cNvSpPr>
          <p:nvPr/>
        </p:nvSpPr>
        <p:spPr bwMode="auto">
          <a:xfrm>
            <a:off x="2915816"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 name="AutoShape 11"/>
          <p:cNvSpPr>
            <a:spLocks noChangeArrowheads="1"/>
          </p:cNvSpPr>
          <p:nvPr/>
        </p:nvSpPr>
        <p:spPr bwMode="auto">
          <a:xfrm>
            <a:off x="5508104" y="155679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500"/>
                                        <p:tgtEl>
                                          <p:spTgt spid="8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fade">
                                      <p:cBhvr>
                                        <p:cTn id="55" dur="500"/>
                                        <p:tgtEl>
                                          <p:spTgt spid="9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46"/>
                                        </p:tgtEl>
                                        <p:attrNameLst>
                                          <p:attrName>style.visibility</p:attrName>
                                        </p:attrNameLst>
                                      </p:cBhvr>
                                      <p:to>
                                        <p:strVal val="visible"/>
                                      </p:to>
                                    </p:set>
                                    <p:animEffect transition="in" filter="fade">
                                      <p:cBhvr>
                                        <p:cTn id="60" dur="500"/>
                                        <p:tgtEl>
                                          <p:spTgt spid="1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Effect transition="in" filter="fade">
                                      <p:cBhvr>
                                        <p:cTn id="63" dur="500"/>
                                        <p:tgtEl>
                                          <p:spTgt spid="14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48"/>
                                        </p:tgtEl>
                                        <p:attrNameLst>
                                          <p:attrName>style.visibility</p:attrName>
                                        </p:attrNameLst>
                                      </p:cBhvr>
                                      <p:to>
                                        <p:strVal val="visible"/>
                                      </p:to>
                                    </p:set>
                                    <p:animEffect transition="in" filter="fade">
                                      <p:cBhvr>
                                        <p:cTn id="66" dur="500"/>
                                        <p:tgtEl>
                                          <p:spTgt spid="14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500"/>
                                        <p:tgtEl>
                                          <p:spTgt spid="66"/>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500"/>
                                        <p:tgtEl>
                                          <p:spTgt spid="7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fade">
                                      <p:cBhvr>
                                        <p:cTn id="106" dur="500"/>
                                        <p:tgtEl>
                                          <p:spTgt spid="71"/>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146"/>
                                        </p:tgtEl>
                                      </p:cBhvr>
                                    </p:animEffect>
                                    <p:set>
                                      <p:cBhvr>
                                        <p:cTn id="111" dur="1" fill="hold">
                                          <p:stCondLst>
                                            <p:cond delay="499"/>
                                          </p:stCondLst>
                                        </p:cTn>
                                        <p:tgtEl>
                                          <p:spTgt spid="146"/>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98"/>
                                        </p:tgtEl>
                                        <p:attrNameLst>
                                          <p:attrName>style.visibility</p:attrName>
                                        </p:attrNameLst>
                                      </p:cBhvr>
                                      <p:to>
                                        <p:strVal val="visible"/>
                                      </p:to>
                                    </p:set>
                                    <p:animEffect transition="in" filter="fade">
                                      <p:cBhvr>
                                        <p:cTn id="116" dur="500"/>
                                        <p:tgtEl>
                                          <p:spTgt spid="98"/>
                                        </p:tgtEl>
                                      </p:cBhvr>
                                    </p:animEffect>
                                  </p:childTnLst>
                                </p:cTn>
                              </p:par>
                            </p:childTnLst>
                          </p:cTn>
                        </p:par>
                        <p:par>
                          <p:cTn id="117" fill="hold">
                            <p:stCondLst>
                              <p:cond delay="500"/>
                            </p:stCondLst>
                            <p:childTnLst>
                              <p:par>
                                <p:cTn id="118" presetID="10" presetClass="entr" presetSubtype="0" fill="hold" nodeType="afterEffect">
                                  <p:stCondLst>
                                    <p:cond delay="0"/>
                                  </p:stCondLst>
                                  <p:childTnLst>
                                    <p:set>
                                      <p:cBhvr>
                                        <p:cTn id="119" dur="1" fill="hold">
                                          <p:stCondLst>
                                            <p:cond delay="0"/>
                                          </p:stCondLst>
                                        </p:cTn>
                                        <p:tgtEl>
                                          <p:spTgt spid="78"/>
                                        </p:tgtEl>
                                        <p:attrNameLst>
                                          <p:attrName>style.visibility</p:attrName>
                                        </p:attrNameLst>
                                      </p:cBhvr>
                                      <p:to>
                                        <p:strVal val="visible"/>
                                      </p:to>
                                    </p:set>
                                    <p:animEffect transition="in" filter="fade">
                                      <p:cBhvr>
                                        <p:cTn id="120" dur="500"/>
                                        <p:tgtEl>
                                          <p:spTgt spid="78"/>
                                        </p:tgtEl>
                                      </p:cBhvr>
                                    </p:animEffect>
                                  </p:childTnLst>
                                </p:cTn>
                              </p:par>
                            </p:childTnLst>
                          </p:cTn>
                        </p:par>
                        <p:par>
                          <p:cTn id="121" fill="hold">
                            <p:stCondLst>
                              <p:cond delay="1000"/>
                            </p:stCondLst>
                            <p:childTnLst>
                              <p:par>
                                <p:cTn id="122" presetID="10" presetClass="entr" presetSubtype="0" fill="hold" nodeType="afterEffect">
                                  <p:stCondLst>
                                    <p:cond delay="0"/>
                                  </p:stCondLst>
                                  <p:childTnLst>
                                    <p:set>
                                      <p:cBhvr>
                                        <p:cTn id="123" dur="1" fill="hold">
                                          <p:stCondLst>
                                            <p:cond delay="0"/>
                                          </p:stCondLst>
                                        </p:cTn>
                                        <p:tgtEl>
                                          <p:spTgt spid="93"/>
                                        </p:tgtEl>
                                        <p:attrNameLst>
                                          <p:attrName>style.visibility</p:attrName>
                                        </p:attrNameLst>
                                      </p:cBhvr>
                                      <p:to>
                                        <p:strVal val="visible"/>
                                      </p:to>
                                    </p:set>
                                    <p:animEffect transition="in" filter="fade">
                                      <p:cBhvr>
                                        <p:cTn id="124"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48" grpId="0" animBg="1"/>
      <p:bldP spid="39" grpId="0" animBg="1"/>
      <p:bldP spid="81" grpId="0" animBg="1"/>
      <p:bldP spid="82" grpId="0" animBg="1"/>
      <p:bldP spid="49" grpId="0" animBg="1"/>
      <p:bldP spid="40" grpId="0" animBg="1"/>
      <p:bldP spid="68" grpId="0" animBg="1"/>
      <p:bldP spid="69" grpId="0" animBg="1"/>
      <p:bldP spid="70" grpId="0" animBg="1"/>
      <p:bldP spid="71" grpId="0" animBg="1"/>
      <p:bldP spid="59" grpId="0" animBg="1"/>
      <p:bldP spid="66" grpId="0" animBg="1"/>
      <p:bldP spid="91" grpId="0" animBg="1"/>
      <p:bldP spid="92" grpId="0" animBg="1"/>
      <p:bldP spid="146" grpId="0" animBg="1"/>
      <p:bldP spid="146" grpId="1" animBg="1"/>
      <p:bldP spid="147" grpId="0" animBg="1"/>
      <p:bldP spid="148" grpId="0" animBg="1"/>
      <p:bldP spid="60" grpId="0" animBg="1"/>
      <p:bldP spid="61" grpId="0" animBg="1"/>
      <p:bldP spid="62" grpId="0" animBg="1"/>
      <p:bldP spid="63" grpId="0" animBg="1"/>
      <p:bldP spid="64" grpId="0" animBg="1"/>
      <p:bldP spid="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980728"/>
            <a:ext cx="7920880" cy="3888432"/>
          </a:xfrm>
          <a:prstGeom prst="rect">
            <a:avLst/>
          </a:prstGeom>
        </p:spPr>
        <p:txBody>
          <a:bodyPr/>
          <a:lstStyle/>
          <a:p>
            <a:pPr marL="342900" lvl="0" indent="-342900">
              <a:spcBef>
                <a:spcPct val="20000"/>
              </a:spcBef>
              <a:defRPr/>
            </a:pPr>
            <a:r>
              <a:rPr lang="en-AU" sz="2400" kern="0" dirty="0" smtClean="0"/>
              <a:t>Full power of BTFs</a:t>
            </a:r>
          </a:p>
          <a:p>
            <a:pPr marL="342900" lvl="0" indent="-342900">
              <a:spcBef>
                <a:spcPct val="20000"/>
              </a:spcBef>
              <a:defRPr/>
            </a:pPr>
            <a:endParaRPr lang="en-AU" sz="800" kern="0" dirty="0" smtClean="0"/>
          </a:p>
          <a:p>
            <a:pPr marL="342900" lvl="0" indent="-342900">
              <a:spcBef>
                <a:spcPct val="20000"/>
              </a:spcBef>
              <a:defRPr/>
            </a:pPr>
            <a:r>
              <a:rPr lang="en-AU" sz="2400" kern="0" dirty="0" smtClean="0"/>
              <a:t>Suited for large applications &amp; developer teams</a:t>
            </a:r>
          </a:p>
          <a:p>
            <a:pPr marL="342900" lvl="0" indent="-342900">
              <a:spcBef>
                <a:spcPct val="20000"/>
              </a:spcBef>
              <a:defRPr/>
            </a:pPr>
            <a:endParaRPr lang="en-AU" sz="800" kern="0" dirty="0" smtClean="0"/>
          </a:p>
          <a:p>
            <a:pPr marL="342900" lvl="0" indent="-342900">
              <a:spcBef>
                <a:spcPct val="20000"/>
              </a:spcBef>
              <a:defRPr/>
            </a:pPr>
            <a:r>
              <a:rPr lang="en-AU" sz="2400" kern="0" dirty="0" smtClean="0"/>
              <a:t>Excellent separation of concerns</a:t>
            </a:r>
          </a:p>
          <a:p>
            <a:pPr marL="342900" indent="-342900">
              <a:spcBef>
                <a:spcPct val="20000"/>
              </a:spcBef>
              <a:defRPr/>
            </a:pPr>
            <a:r>
              <a:rPr lang="en-AU" sz="2400" kern="0" dirty="0" smtClean="0"/>
              <a:t>Each BTF is self contained, loose coupling</a:t>
            </a:r>
          </a:p>
          <a:p>
            <a:pPr marL="342900" lvl="0" indent="-342900">
              <a:spcBef>
                <a:spcPct val="20000"/>
              </a:spcBef>
              <a:defRPr/>
            </a:pPr>
            <a:endParaRPr lang="en-AU" sz="800" kern="0" dirty="0" smtClean="0"/>
          </a:p>
          <a:p>
            <a:pPr marL="342900" lvl="0" indent="-342900">
              <a:spcBef>
                <a:spcPct val="20000"/>
              </a:spcBef>
              <a:defRPr/>
            </a:pPr>
            <a:r>
              <a:rPr lang="en-AU" sz="2400" kern="0" dirty="0" smtClean="0"/>
              <a:t>Developers can become responsible for single BTF</a:t>
            </a:r>
          </a:p>
          <a:p>
            <a:pPr marL="342900" lvl="0" indent="-342900">
              <a:spcBef>
                <a:spcPct val="20000"/>
              </a:spcBef>
              <a:defRPr/>
            </a:pPr>
            <a:r>
              <a:rPr lang="en-AU" sz="2400" kern="0" dirty="0" smtClean="0"/>
              <a:t>Team Leader for Composite Master</a:t>
            </a:r>
          </a:p>
          <a:p>
            <a:pPr marL="342900" lvl="0" indent="-342900">
              <a:spcBef>
                <a:spcPct val="20000"/>
              </a:spcBef>
              <a:defRPr/>
            </a:pPr>
            <a:endParaRPr lang="en-AU" sz="800" kern="0" dirty="0" smtClean="0"/>
          </a:p>
          <a:p>
            <a:pPr marL="342900" lvl="0" indent="-342900">
              <a:spcBef>
                <a:spcPct val="20000"/>
              </a:spcBef>
              <a:defRPr/>
            </a:pPr>
            <a:r>
              <a:rPr lang="en-AU" sz="2400" kern="0" dirty="0" smtClean="0"/>
              <a:t>Easier to reuse BTFs</a:t>
            </a:r>
          </a:p>
          <a:p>
            <a:pPr marL="342900" lvl="0" indent="-342900">
              <a:spcBef>
                <a:spcPct val="20000"/>
              </a:spcBef>
              <a:defRPr/>
            </a:pPr>
            <a:r>
              <a:rPr lang="en-AU" sz="2400" kern="0" dirty="0" smtClean="0"/>
              <a:t>BTFs can be tested standalone</a:t>
            </a:r>
          </a:p>
          <a:p>
            <a:pPr marL="342900" lvl="0" indent="-342900">
              <a:spcBef>
                <a:spcPct val="20000"/>
              </a:spcBef>
              <a:defRPr/>
            </a:pPr>
            <a:endParaRPr lang="en-AU" sz="2400" kern="0" dirty="0" smtClean="0"/>
          </a:p>
          <a:p>
            <a:pPr marL="342900" lvl="0" indent="-342900">
              <a:spcBef>
                <a:spcPct val="20000"/>
              </a:spcBef>
              <a:buFont typeface="Arial" pitchFamily="34" charset="0"/>
              <a:buChar char="•"/>
              <a:defRPr/>
            </a:pPr>
            <a:endParaRPr lang="en-AU" sz="2400" kern="0" dirty="0" smtClean="0"/>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noProof="0" dirty="0" smtClean="0">
                <a:ln>
                  <a:noFill/>
                </a:ln>
                <a:solidFill>
                  <a:srgbClr val="A50021"/>
                </a:solidFill>
                <a:uLnTx/>
                <a:uFillTx/>
                <a:latin typeface="+mj-lt"/>
                <a:ea typeface="+mj-ea"/>
                <a:cs typeface="+mj-cs"/>
              </a:rPr>
              <a:t>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1628800"/>
            <a:ext cx="7560840" cy="4320480"/>
          </a:xfrm>
          <a:prstGeom prst="rect">
            <a:avLst/>
          </a:prstGeom>
        </p:spPr>
        <p:txBody>
          <a:bodyPr/>
          <a:lstStyle/>
          <a:p>
            <a:pPr marL="342900" lvl="0" indent="-342900">
              <a:spcBef>
                <a:spcPct val="20000"/>
              </a:spcBef>
              <a:defRPr/>
            </a:pPr>
            <a:r>
              <a:rPr lang="en-AU" sz="2400" kern="0" dirty="0" smtClean="0"/>
              <a:t>Complex(</a:t>
            </a:r>
            <a:r>
              <a:rPr lang="en-AU" sz="2400" kern="0" dirty="0" err="1" smtClean="0"/>
              <a:t>er-er</a:t>
            </a:r>
            <a:r>
              <a:rPr lang="en-AU" sz="2400" kern="0" dirty="0" smtClean="0"/>
              <a:t>) architecture</a:t>
            </a:r>
          </a:p>
          <a:p>
            <a:pPr marL="342900" lvl="0" indent="-342900">
              <a:spcBef>
                <a:spcPct val="20000"/>
              </a:spcBef>
              <a:defRPr/>
            </a:pPr>
            <a:r>
              <a:rPr lang="en-AU" sz="2400" kern="0" dirty="0" smtClean="0"/>
              <a:t>ADF BC security is not possible</a:t>
            </a:r>
          </a:p>
          <a:p>
            <a:pPr marL="342900" indent="-342900">
              <a:spcBef>
                <a:spcPct val="20000"/>
              </a:spcBef>
              <a:defRPr/>
            </a:pPr>
            <a:r>
              <a:rPr lang="en-AU" sz="2400" kern="0" dirty="0" smtClean="0"/>
              <a:t>Dependency management is now an issue </a:t>
            </a:r>
          </a:p>
          <a:p>
            <a:pPr marL="342900" lvl="0" indent="-342900">
              <a:spcBef>
                <a:spcPct val="20000"/>
              </a:spcBef>
              <a:defRPr/>
            </a:pPr>
            <a:r>
              <a:rPr lang="en-AU" sz="2400" kern="0" dirty="0" smtClean="0"/>
              <a:t>Not easy to build &amp; deploy (-&gt; </a:t>
            </a:r>
            <a:r>
              <a:rPr lang="en-AU" sz="2400" kern="0" dirty="0" err="1" smtClean="0"/>
              <a:t>ojdeploy</a:t>
            </a:r>
            <a:r>
              <a:rPr lang="en-AU" sz="2400" kern="0" dirty="0" smtClean="0"/>
              <a:t>)</a:t>
            </a:r>
          </a:p>
          <a:p>
            <a:pPr marL="342900" lvl="0" indent="-342900">
              <a:spcBef>
                <a:spcPct val="20000"/>
              </a:spcBef>
              <a:defRPr/>
            </a:pPr>
            <a:endParaRPr lang="en-AU" sz="2400" kern="0" dirty="0" smtClean="0"/>
          </a:p>
          <a:p>
            <a:pPr marL="342900" lvl="0" indent="-342900">
              <a:spcBef>
                <a:spcPct val="20000"/>
              </a:spcBef>
              <a:defRPr/>
            </a:pPr>
            <a:r>
              <a:rPr lang="en-AU" sz="2400" kern="0" dirty="0" smtClean="0"/>
              <a:t>TF transaction/scope options must be perfect</a:t>
            </a:r>
          </a:p>
          <a:p>
            <a:pPr marL="342900" lvl="0" indent="-342900">
              <a:spcBef>
                <a:spcPct val="20000"/>
              </a:spcBef>
              <a:defRPr/>
            </a:pPr>
            <a:endParaRPr lang="en-AU" sz="2400" kern="0" dirty="0" smtClean="0"/>
          </a:p>
          <a:p>
            <a:pPr marL="342900" lvl="0" indent="-342900">
              <a:spcBef>
                <a:spcPct val="20000"/>
              </a:spcBef>
              <a:defRPr/>
            </a:pPr>
            <a:r>
              <a:rPr lang="en-AU" sz="2400" b="1" i="1" u="sng" kern="0" dirty="0" smtClean="0"/>
              <a:t>Not suitable for beginners</a:t>
            </a:r>
            <a:endParaRPr lang="en-AU" sz="2400" b="1" i="1" u="sng"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noProof="0" dirty="0" smtClean="0">
                <a:ln>
                  <a:noFill/>
                </a:ln>
                <a:solidFill>
                  <a:srgbClr val="A50021"/>
                </a:solidFill>
                <a:uLnTx/>
                <a:uFillTx/>
                <a:latin typeface="+mj-lt"/>
                <a:ea typeface="+mj-ea"/>
                <a:cs typeface="+mj-cs"/>
              </a:rPr>
              <a:t>Disadvantages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85800" y="838200"/>
            <a:ext cx="7772400" cy="2533650"/>
          </a:xfrm>
        </p:spPr>
        <p:txBody>
          <a:bodyPr/>
          <a:lstStyle/>
          <a:p>
            <a:pPr eaLnBrk="1" hangingPunct="1"/>
            <a:r>
              <a:rPr lang="en-AU" dirty="0" smtClean="0"/>
              <a:t/>
            </a:r>
            <a:br>
              <a:rPr lang="en-AU" dirty="0" smtClean="0"/>
            </a:br>
            <a:endParaRPr lang="en-AU" dirty="0" smtClean="0"/>
          </a:p>
        </p:txBody>
      </p:sp>
      <p:sp>
        <p:nvSpPr>
          <p:cNvPr id="5" name="Rectangle 6"/>
          <p:cNvSpPr>
            <a:spLocks noChangeArrowheads="1"/>
          </p:cNvSpPr>
          <p:nvPr/>
        </p:nvSpPr>
        <p:spPr bwMode="auto">
          <a:xfrm>
            <a:off x="2014538" y="387350"/>
            <a:ext cx="6840537" cy="908050"/>
          </a:xfrm>
          <a:prstGeom prst="rect">
            <a:avLst/>
          </a:prstGeom>
          <a:noFill/>
          <a:ln w="9525">
            <a:noFill/>
            <a:miter lim="800000"/>
            <a:headEnd/>
            <a:tailEnd/>
          </a:ln>
        </p:spPr>
        <p:txBody>
          <a:bodyPr/>
          <a:lstStyle/>
          <a:p>
            <a:pPr marL="342900" indent="-342900">
              <a:spcBef>
                <a:spcPct val="20000"/>
              </a:spcBef>
            </a:pPr>
            <a:r>
              <a:rPr lang="en-AU" sz="2400" b="1" dirty="0">
                <a:solidFill>
                  <a:srgbClr val="333333"/>
                </a:solidFill>
                <a:latin typeface="Albertus (W1)"/>
              </a:rPr>
              <a:t>SAGE Computing Services</a:t>
            </a:r>
          </a:p>
          <a:p>
            <a:pPr marL="342900" indent="-342900">
              <a:spcBef>
                <a:spcPct val="20000"/>
              </a:spcBef>
            </a:pPr>
            <a:r>
              <a:rPr lang="en-AU" sz="2000" dirty="0">
                <a:solidFill>
                  <a:srgbClr val="333333"/>
                </a:solidFill>
                <a:latin typeface="Albertus (W1)"/>
              </a:rPr>
              <a:t>Customised Oracle Training Workshops and Consulting</a:t>
            </a:r>
          </a:p>
        </p:txBody>
      </p:sp>
      <p:pic>
        <p:nvPicPr>
          <p:cNvPr id="6" name="Picture 8" descr="sageWeb2"/>
          <p:cNvPicPr>
            <a:picLocks noChangeAspect="1" noChangeArrowheads="1"/>
          </p:cNvPicPr>
          <p:nvPr/>
        </p:nvPicPr>
        <p:blipFill>
          <a:blip r:embed="rId3" cstate="print"/>
          <a:srcRect/>
          <a:stretch>
            <a:fillRect/>
          </a:stretch>
        </p:blipFill>
        <p:spPr bwMode="auto">
          <a:xfrm>
            <a:off x="34925" y="-182563"/>
            <a:ext cx="1728788" cy="1630363"/>
          </a:xfrm>
          <a:prstGeom prst="rect">
            <a:avLst/>
          </a:prstGeom>
          <a:noFill/>
          <a:ln w="9525">
            <a:noFill/>
            <a:miter lim="800000"/>
            <a:headEnd/>
            <a:tailEnd/>
          </a:ln>
        </p:spPr>
      </p:pic>
      <p:sp>
        <p:nvSpPr>
          <p:cNvPr id="7" name="Rectangle 12"/>
          <p:cNvSpPr>
            <a:spLocks noChangeArrowheads="1"/>
          </p:cNvSpPr>
          <p:nvPr/>
        </p:nvSpPr>
        <p:spPr bwMode="auto">
          <a:xfrm>
            <a:off x="228600" y="6048375"/>
            <a:ext cx="4953000" cy="990600"/>
          </a:xfrm>
          <a:prstGeom prst="rect">
            <a:avLst/>
          </a:prstGeom>
          <a:noFill/>
          <a:ln w="9525">
            <a:noFill/>
            <a:miter lim="800000"/>
            <a:headEnd/>
            <a:tailEnd/>
          </a:ln>
        </p:spPr>
        <p:txBody>
          <a:bodyPr/>
          <a:lstStyle/>
          <a:p>
            <a:pPr marL="342900" indent="-342900">
              <a:spcBef>
                <a:spcPct val="20000"/>
              </a:spcBef>
            </a:pPr>
            <a:r>
              <a:rPr lang="en-AU" sz="1600" i="1" dirty="0">
                <a:solidFill>
                  <a:srgbClr val="333333"/>
                </a:solidFill>
                <a:latin typeface="Albertus (W1)"/>
              </a:rPr>
              <a:t>Chris Muir </a:t>
            </a:r>
            <a:r>
              <a:rPr lang="en-AU" sz="2000" dirty="0">
                <a:solidFill>
                  <a:srgbClr val="333333"/>
                </a:solidFill>
                <a:latin typeface="Albertus (W1)"/>
              </a:rPr>
              <a:t>			</a:t>
            </a:r>
            <a:endParaRPr lang="en-AU" sz="1600" i="1" dirty="0">
              <a:solidFill>
                <a:srgbClr val="333333"/>
              </a:solidFill>
              <a:latin typeface="Albertus (W1)"/>
            </a:endParaRPr>
          </a:p>
          <a:p>
            <a:pPr marL="342900" indent="-342900">
              <a:spcBef>
                <a:spcPct val="20000"/>
              </a:spcBef>
            </a:pPr>
            <a:r>
              <a:rPr lang="en-AU" sz="1600" dirty="0" smtClean="0">
                <a:solidFill>
                  <a:srgbClr val="333333"/>
                </a:solidFill>
                <a:latin typeface="Albertus (W1)"/>
              </a:rPr>
              <a:t>Consultant – “I do Oracle Stuff”</a:t>
            </a:r>
            <a:r>
              <a:rPr lang="en-AU" sz="2000" dirty="0">
                <a:solidFill>
                  <a:srgbClr val="333333"/>
                </a:solidFill>
                <a:latin typeface="Albertus (W1)"/>
              </a:rPr>
              <a:t>				</a:t>
            </a:r>
          </a:p>
          <a:p>
            <a:pPr marL="342900" indent="-342900">
              <a:spcBef>
                <a:spcPct val="20000"/>
              </a:spcBef>
            </a:pPr>
            <a:endParaRPr lang="en-AU" sz="1200" dirty="0">
              <a:solidFill>
                <a:srgbClr val="333333"/>
              </a:solidFill>
              <a:latin typeface="Albertus (W1)"/>
            </a:endParaRPr>
          </a:p>
          <a:p>
            <a:pPr marL="342900" indent="-342900">
              <a:spcBef>
                <a:spcPct val="20000"/>
              </a:spcBef>
            </a:pPr>
            <a:endParaRPr lang="en-AU" sz="2000" dirty="0">
              <a:solidFill>
                <a:srgbClr val="333333"/>
              </a:solidFill>
              <a:latin typeface="Albertus (W1)"/>
            </a:endParaRPr>
          </a:p>
          <a:p>
            <a:pPr marL="342900" indent="-342900">
              <a:spcBef>
                <a:spcPct val="20000"/>
              </a:spcBef>
            </a:pPr>
            <a:endParaRPr lang="en-AU" sz="1600" dirty="0">
              <a:solidFill>
                <a:srgbClr val="333333"/>
              </a:solidFill>
              <a:latin typeface="Albertus (W1)"/>
            </a:endParaRPr>
          </a:p>
          <a:p>
            <a:pPr marL="342900" indent="-342900">
              <a:spcBef>
                <a:spcPct val="20000"/>
              </a:spcBef>
            </a:pPr>
            <a:r>
              <a:rPr lang="en-AU" sz="1600" dirty="0">
                <a:solidFill>
                  <a:srgbClr val="333333"/>
                </a:solidFill>
                <a:latin typeface="Albertus (W1)"/>
              </a:rPr>
              <a:t>								</a:t>
            </a:r>
          </a:p>
          <a:p>
            <a:pPr marL="342900" indent="-342900">
              <a:spcBef>
                <a:spcPct val="20000"/>
              </a:spcBef>
            </a:pPr>
            <a:endParaRPr lang="en-AU" sz="1600" dirty="0">
              <a:solidFill>
                <a:srgbClr val="333333"/>
              </a:solidFill>
              <a:latin typeface="Albertus (W1)"/>
            </a:endParaRPr>
          </a:p>
          <a:p>
            <a:pPr marL="342900" indent="-342900">
              <a:spcBef>
                <a:spcPct val="20000"/>
              </a:spcBef>
            </a:pPr>
            <a:endParaRPr lang="en-AU" sz="1600" dirty="0">
              <a:solidFill>
                <a:srgbClr val="333333"/>
              </a:solidFill>
              <a:latin typeface="Albertus (W1)"/>
            </a:endParaRPr>
          </a:p>
        </p:txBody>
      </p:sp>
      <p:sp>
        <p:nvSpPr>
          <p:cNvPr id="8" name="Rectangle 12"/>
          <p:cNvSpPr>
            <a:spLocks noChangeArrowheads="1"/>
          </p:cNvSpPr>
          <p:nvPr/>
        </p:nvSpPr>
        <p:spPr bwMode="auto">
          <a:xfrm>
            <a:off x="3886200" y="6096000"/>
            <a:ext cx="4953000" cy="1371600"/>
          </a:xfrm>
          <a:prstGeom prst="rect">
            <a:avLst/>
          </a:prstGeom>
          <a:noFill/>
          <a:ln w="9525">
            <a:noFill/>
            <a:miter lim="800000"/>
            <a:headEnd/>
            <a:tailEnd/>
          </a:ln>
        </p:spPr>
        <p:txBody>
          <a:bodyPr/>
          <a:lstStyle/>
          <a:p>
            <a:pPr marL="342900" indent="-342900" algn="r">
              <a:spcBef>
                <a:spcPct val="20000"/>
              </a:spcBef>
            </a:pPr>
            <a:r>
              <a:rPr lang="en-AU" sz="1600" i="1" dirty="0">
                <a:solidFill>
                  <a:srgbClr val="333333"/>
                </a:solidFill>
                <a:latin typeface="Albertus (W1)"/>
              </a:rPr>
              <a:t>http://one-size-doesnt-fit-all.blogspot.com</a:t>
            </a:r>
            <a:endParaRPr lang="en-AU" sz="2000" dirty="0">
              <a:solidFill>
                <a:srgbClr val="333333"/>
              </a:solidFill>
              <a:latin typeface="Albertus (W1)"/>
            </a:endParaRPr>
          </a:p>
          <a:p>
            <a:pPr marL="342900" indent="-342900" algn="r">
              <a:spcBef>
                <a:spcPct val="20000"/>
              </a:spcBef>
            </a:pPr>
            <a:r>
              <a:rPr lang="en-AU" sz="2000" dirty="0">
                <a:solidFill>
                  <a:srgbClr val="333333"/>
                </a:solidFill>
                <a:latin typeface="Albertus (W1)"/>
                <a:sym typeface="Symbol" pitchFamily="18" charset="2"/>
              </a:rPr>
              <a:t></a:t>
            </a:r>
            <a:r>
              <a:rPr lang="en-AU" sz="1600" dirty="0">
                <a:solidFill>
                  <a:srgbClr val="333333"/>
                </a:solidFill>
                <a:latin typeface="Albertus (W1)"/>
                <a:sym typeface="Symbol" pitchFamily="18" charset="2"/>
              </a:rPr>
              <a:t> </a:t>
            </a:r>
            <a:r>
              <a:rPr lang="en-AU" sz="1600" dirty="0">
                <a:solidFill>
                  <a:srgbClr val="333333"/>
                </a:solidFill>
                <a:latin typeface="Albertus (W1)"/>
              </a:rPr>
              <a:t>Oracle ACE </a:t>
            </a:r>
            <a:r>
              <a:rPr lang="en-AU" sz="1600" dirty="0" smtClean="0">
                <a:solidFill>
                  <a:srgbClr val="333333"/>
                </a:solidFill>
                <a:latin typeface="Albertus (W1)"/>
              </a:rPr>
              <a:t>Director</a:t>
            </a:r>
            <a:endParaRPr lang="en-AU" sz="1600" dirty="0">
              <a:solidFill>
                <a:srgbClr val="333333"/>
              </a:solidFill>
              <a:latin typeface="Albertus (W1)"/>
            </a:endParaRPr>
          </a:p>
          <a:p>
            <a:pPr marL="342900" indent="-342900" algn="r">
              <a:spcBef>
                <a:spcPct val="20000"/>
              </a:spcBef>
            </a:pPr>
            <a:r>
              <a:rPr lang="en-AU" sz="2000" dirty="0">
                <a:solidFill>
                  <a:srgbClr val="333333"/>
                </a:solidFill>
                <a:latin typeface="Albertus (W1)"/>
              </a:rPr>
              <a:t>				</a:t>
            </a:r>
          </a:p>
          <a:p>
            <a:pPr marL="342900" indent="-342900" algn="r">
              <a:spcBef>
                <a:spcPct val="20000"/>
              </a:spcBef>
            </a:pPr>
            <a:endParaRPr lang="en-AU" sz="1200" dirty="0">
              <a:solidFill>
                <a:srgbClr val="333333"/>
              </a:solidFill>
              <a:latin typeface="Albertus (W1)"/>
            </a:endParaRPr>
          </a:p>
          <a:p>
            <a:pPr marL="342900" indent="-342900" algn="r">
              <a:spcBef>
                <a:spcPct val="20000"/>
              </a:spcBef>
            </a:pPr>
            <a:endParaRPr lang="en-AU" sz="2000" dirty="0">
              <a:solidFill>
                <a:srgbClr val="333333"/>
              </a:solidFill>
              <a:latin typeface="Albertus (W1)"/>
            </a:endParaRPr>
          </a:p>
          <a:p>
            <a:pPr marL="342900" indent="-342900" algn="r">
              <a:spcBef>
                <a:spcPct val="20000"/>
              </a:spcBef>
            </a:pPr>
            <a:endParaRPr lang="en-AU" sz="1600" dirty="0">
              <a:solidFill>
                <a:srgbClr val="333333"/>
              </a:solidFill>
              <a:latin typeface="Albertus (W1)"/>
            </a:endParaRPr>
          </a:p>
          <a:p>
            <a:pPr marL="342900" indent="-342900" algn="r">
              <a:spcBef>
                <a:spcPct val="20000"/>
              </a:spcBef>
            </a:pPr>
            <a:r>
              <a:rPr lang="en-AU" sz="1600" dirty="0">
                <a:solidFill>
                  <a:srgbClr val="333333"/>
                </a:solidFill>
                <a:latin typeface="Albertus (W1)"/>
              </a:rPr>
              <a:t>								</a:t>
            </a:r>
          </a:p>
          <a:p>
            <a:pPr marL="342900" indent="-342900" algn="r">
              <a:spcBef>
                <a:spcPct val="20000"/>
              </a:spcBef>
            </a:pPr>
            <a:endParaRPr lang="en-AU" sz="1600" dirty="0">
              <a:solidFill>
                <a:srgbClr val="333333"/>
              </a:solidFill>
              <a:latin typeface="Albertus (W1)"/>
            </a:endParaRPr>
          </a:p>
          <a:p>
            <a:pPr marL="342900" indent="-342900" algn="r">
              <a:spcBef>
                <a:spcPct val="20000"/>
              </a:spcBef>
            </a:pPr>
            <a:endParaRPr lang="en-AU" sz="1600" dirty="0">
              <a:solidFill>
                <a:srgbClr val="333333"/>
              </a:solidFill>
              <a:latin typeface="Albertus (W1)"/>
            </a:endParaRPr>
          </a:p>
        </p:txBody>
      </p:sp>
      <p:sp>
        <p:nvSpPr>
          <p:cNvPr id="9" name="Title 1"/>
          <p:cNvSpPr txBox="1">
            <a:spLocks/>
          </p:cNvSpPr>
          <p:nvPr/>
        </p:nvSpPr>
        <p:spPr bwMode="auto">
          <a:xfrm>
            <a:off x="0" y="1821160"/>
            <a:ext cx="9144000" cy="2209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defRPr/>
            </a:pPr>
            <a: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t/>
            </a:r>
            <a:b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br>
            <a:r>
              <a:rPr lang="en-AU" sz="4400" i="1" dirty="0" smtClean="0">
                <a:effectLst>
                  <a:outerShdw blurRad="50800" dist="38100" dir="2700000" algn="tl" rotWithShape="0">
                    <a:prstClr val="black">
                      <a:alpha val="40000"/>
                    </a:prstClr>
                  </a:outerShdw>
                </a:effectLst>
              </a:rPr>
              <a:t>Angels in the Architecture</a:t>
            </a:r>
            <a:endParaRPr kumimoji="0" lang="en-AU" sz="4400" b="0" i="1"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endParaRPr>
          </a:p>
        </p:txBody>
      </p:sp>
      <p:sp>
        <p:nvSpPr>
          <p:cNvPr id="10" name="Subtitle 2"/>
          <p:cNvSpPr txBox="1">
            <a:spLocks/>
          </p:cNvSpPr>
          <p:nvPr/>
        </p:nvSpPr>
        <p:spPr bwMode="auto">
          <a:xfrm>
            <a:off x="0" y="3717776"/>
            <a:ext cx="9144000" cy="12954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342900" lvl="0" indent="-342900" algn="ctr">
              <a:spcBef>
                <a:spcPct val="20000"/>
              </a:spcBef>
              <a:defRPr/>
            </a:pPr>
            <a:r>
              <a:rPr lang="en-AU" sz="2700" dirty="0" smtClean="0">
                <a:solidFill>
                  <a:schemeClr val="bg1">
                    <a:lumMod val="50000"/>
                  </a:schemeClr>
                </a:solidFill>
              </a:rPr>
              <a:t>ADF Application Architectural Patterns</a:t>
            </a:r>
            <a:endParaRPr kumimoji="0" lang="en-AU" sz="2700" b="0" i="0" u="none" strike="noStrike" kern="1200" cap="none" spc="0" normalizeH="0" baseline="0" noProof="0" dirty="0">
              <a:ln>
                <a:noFill/>
              </a:ln>
              <a:solidFill>
                <a:schemeClr val="bg1">
                  <a:lumMod val="50000"/>
                </a:schemeClr>
              </a:solidFill>
              <a:effectLst/>
              <a:uLnTx/>
              <a:uFillTx/>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Part 4: A Side</a:t>
            </a:r>
            <a:r>
              <a:rPr kumimoji="0" lang="en-AU" sz="4000" b="1" i="1" u="none" strike="noStrike" kern="0" cap="none" spc="0" normalizeH="0" noProof="0" dirty="0" smtClean="0">
                <a:ln>
                  <a:noFill/>
                </a:ln>
                <a:solidFill>
                  <a:srgbClr val="A50021"/>
                </a:solidFill>
                <a:uLnTx/>
                <a:uFillTx/>
                <a:latin typeface="+mj-lt"/>
                <a:ea typeface="+mj-ea"/>
                <a:cs typeface="+mj-cs"/>
              </a:rPr>
              <a:t> Note on Reuse</a:t>
            </a:r>
            <a:r>
              <a:rPr kumimoji="0" lang="en-AU" sz="4000" b="1" i="1" u="none" strike="noStrike" kern="0" cap="none" spc="0" normalizeH="0" baseline="0" noProof="0" dirty="0" smtClean="0">
                <a:ln>
                  <a:noFill/>
                </a:ln>
                <a:solidFill>
                  <a:srgbClr val="A50021"/>
                </a:solidFill>
                <a:uLnTx/>
                <a:uFillTx/>
                <a:latin typeface="+mj-lt"/>
                <a:ea typeface="+mj-ea"/>
                <a:cs typeface="+mj-cs"/>
              </a:rPr>
              <a:t> </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4" name="Rectangle 3"/>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5"/>
          <p:cNvSpPr>
            <a:spLocks noChangeArrowheads="1"/>
          </p:cNvSpPr>
          <p:nvPr/>
        </p:nvSpPr>
        <p:spPr bwMode="auto">
          <a:xfrm>
            <a:off x="683568" y="908720"/>
            <a:ext cx="2160240" cy="5760640"/>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AutoShape 5"/>
          <p:cNvSpPr>
            <a:spLocks noChangeArrowheads="1"/>
          </p:cNvSpPr>
          <p:nvPr/>
        </p:nvSpPr>
        <p:spPr bwMode="auto">
          <a:xfrm>
            <a:off x="4932040" y="908720"/>
            <a:ext cx="2160240" cy="5040560"/>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AutoShape 6"/>
          <p:cNvSpPr>
            <a:spLocks noChangeArrowheads="1"/>
          </p:cNvSpPr>
          <p:nvPr/>
        </p:nvSpPr>
        <p:spPr bwMode="auto">
          <a:xfrm>
            <a:off x="5076056" y="1268760"/>
            <a:ext cx="1872208" cy="144016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AutoShape 11"/>
          <p:cNvSpPr>
            <a:spLocks noChangeArrowheads="1"/>
          </p:cNvSpPr>
          <p:nvPr/>
        </p:nvSpPr>
        <p:spPr bwMode="auto">
          <a:xfrm>
            <a:off x="5220072" y="1628800"/>
            <a:ext cx="1584176" cy="89299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AutoShape 11"/>
          <p:cNvSpPr>
            <a:spLocks noChangeArrowheads="1"/>
          </p:cNvSpPr>
          <p:nvPr/>
        </p:nvSpPr>
        <p:spPr bwMode="auto">
          <a:xfrm>
            <a:off x="5292080" y="170080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 name="AutoShape 11"/>
          <p:cNvSpPr>
            <a:spLocks noChangeArrowheads="1"/>
          </p:cNvSpPr>
          <p:nvPr/>
        </p:nvSpPr>
        <p:spPr bwMode="auto">
          <a:xfrm>
            <a:off x="6084168" y="170080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Left-Right Arrow 31"/>
          <p:cNvSpPr/>
          <p:nvPr/>
        </p:nvSpPr>
        <p:spPr>
          <a:xfrm>
            <a:off x="2267744" y="4005064"/>
            <a:ext cx="2808312"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 name="Left-Right Arrow 36"/>
          <p:cNvSpPr/>
          <p:nvPr/>
        </p:nvSpPr>
        <p:spPr>
          <a:xfrm>
            <a:off x="2411760" y="1916832"/>
            <a:ext cx="2664296"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Reuse is part of the Framework</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42" name="Rectangle 41"/>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81" name="Group 80"/>
          <p:cNvGrpSpPr/>
          <p:nvPr/>
        </p:nvGrpSpPr>
        <p:grpSpPr>
          <a:xfrm>
            <a:off x="5076056" y="4365104"/>
            <a:ext cx="1872208" cy="1159955"/>
            <a:chOff x="4932040" y="3717032"/>
            <a:chExt cx="1872208" cy="1159955"/>
          </a:xfrm>
        </p:grpSpPr>
        <p:sp>
          <p:nvSpPr>
            <p:cNvPr id="69" name="AutoShape 7"/>
            <p:cNvSpPr>
              <a:spLocks noChangeArrowheads="1"/>
            </p:cNvSpPr>
            <p:nvPr/>
          </p:nvSpPr>
          <p:spPr bwMode="auto">
            <a:xfrm>
              <a:off x="4932040" y="3717032"/>
              <a:ext cx="1872208" cy="1159955"/>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0" name="AutoShape 11"/>
            <p:cNvSpPr>
              <a:spLocks noChangeArrowheads="1"/>
            </p:cNvSpPr>
            <p:nvPr/>
          </p:nvSpPr>
          <p:spPr bwMode="auto">
            <a:xfrm>
              <a:off x="5004048" y="4005064"/>
              <a:ext cx="792088" cy="807741"/>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1" name="AutoShape 11"/>
            <p:cNvSpPr>
              <a:spLocks noChangeArrowheads="1"/>
            </p:cNvSpPr>
            <p:nvPr/>
          </p:nvSpPr>
          <p:spPr bwMode="auto">
            <a:xfrm>
              <a:off x="5940152" y="4005064"/>
              <a:ext cx="792088" cy="807741"/>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2" name="AutoShape 11"/>
            <p:cNvSpPr>
              <a:spLocks noChangeArrowheads="1"/>
            </p:cNvSpPr>
            <p:nvPr/>
          </p:nvSpPr>
          <p:spPr bwMode="auto">
            <a:xfrm>
              <a:off x="5076056" y="4491901"/>
              <a:ext cx="648072" cy="25672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 name="AutoShape 11"/>
            <p:cNvSpPr>
              <a:spLocks noChangeArrowheads="1"/>
            </p:cNvSpPr>
            <p:nvPr/>
          </p:nvSpPr>
          <p:spPr bwMode="auto">
            <a:xfrm>
              <a:off x="6012160" y="4491901"/>
              <a:ext cx="648072" cy="25672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57" name="AutoShape 5"/>
          <p:cNvSpPr>
            <a:spLocks noChangeArrowheads="1"/>
          </p:cNvSpPr>
          <p:nvPr/>
        </p:nvSpPr>
        <p:spPr bwMode="auto">
          <a:xfrm>
            <a:off x="5508104" y="1196752"/>
            <a:ext cx="2160240" cy="5040560"/>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9" name="AutoShape 6"/>
          <p:cNvSpPr>
            <a:spLocks noChangeArrowheads="1"/>
          </p:cNvSpPr>
          <p:nvPr/>
        </p:nvSpPr>
        <p:spPr bwMode="auto">
          <a:xfrm>
            <a:off x="5652120" y="1556792"/>
            <a:ext cx="1872208" cy="144016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2" name="AutoShape 11"/>
          <p:cNvSpPr>
            <a:spLocks noChangeArrowheads="1"/>
          </p:cNvSpPr>
          <p:nvPr/>
        </p:nvSpPr>
        <p:spPr bwMode="auto">
          <a:xfrm>
            <a:off x="5796136" y="1916832"/>
            <a:ext cx="1584176" cy="89299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3" name="AutoShape 11"/>
          <p:cNvSpPr>
            <a:spLocks noChangeArrowheads="1"/>
          </p:cNvSpPr>
          <p:nvPr/>
        </p:nvSpPr>
        <p:spPr bwMode="auto">
          <a:xfrm>
            <a:off x="5868144" y="1988840"/>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 name="AutoShape 11"/>
          <p:cNvSpPr>
            <a:spLocks noChangeArrowheads="1"/>
          </p:cNvSpPr>
          <p:nvPr/>
        </p:nvSpPr>
        <p:spPr bwMode="auto">
          <a:xfrm>
            <a:off x="6660232" y="1988840"/>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82" name="Group 81"/>
          <p:cNvGrpSpPr/>
          <p:nvPr/>
        </p:nvGrpSpPr>
        <p:grpSpPr>
          <a:xfrm>
            <a:off x="5652120" y="4645309"/>
            <a:ext cx="1872208" cy="1159955"/>
            <a:chOff x="7164288" y="3997237"/>
            <a:chExt cx="1872208" cy="1159955"/>
          </a:xfrm>
        </p:grpSpPr>
        <p:sp>
          <p:nvSpPr>
            <p:cNvPr id="74" name="AutoShape 7"/>
            <p:cNvSpPr>
              <a:spLocks noChangeArrowheads="1"/>
            </p:cNvSpPr>
            <p:nvPr/>
          </p:nvSpPr>
          <p:spPr bwMode="auto">
            <a:xfrm>
              <a:off x="7164288" y="3997237"/>
              <a:ext cx="1872208" cy="1159955"/>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5" name="AutoShape 11"/>
            <p:cNvSpPr>
              <a:spLocks noChangeArrowheads="1"/>
            </p:cNvSpPr>
            <p:nvPr/>
          </p:nvSpPr>
          <p:spPr bwMode="auto">
            <a:xfrm>
              <a:off x="7236296" y="4285269"/>
              <a:ext cx="792088" cy="807741"/>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6" name="AutoShape 11"/>
            <p:cNvSpPr>
              <a:spLocks noChangeArrowheads="1"/>
            </p:cNvSpPr>
            <p:nvPr/>
          </p:nvSpPr>
          <p:spPr bwMode="auto">
            <a:xfrm>
              <a:off x="8172400" y="4285269"/>
              <a:ext cx="792088" cy="807741"/>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smtClean="0">
                  <a:solidFill>
                    <a:srgbClr val="FFFFFF"/>
                  </a:solidFill>
                  <a:latin typeface="Calibri" pitchFamily="34" charset="0"/>
                  <a:cs typeface="Arial" pitchFamily="34" charset="0"/>
                </a:rPr>
                <a:t>Bounded </a:t>
              </a:r>
              <a:r>
                <a:rPr kumimoji="0" lang="en-AU" sz="1100" b="1" i="0" u="none" strike="noStrike" cap="none" normalizeH="0" baseline="0" dirty="0" smtClean="0">
                  <a:ln>
                    <a:noFill/>
                  </a:ln>
                  <a:solidFill>
                    <a:srgbClr val="FFFFFF"/>
                  </a:solidFill>
                  <a:effectLst/>
                  <a:latin typeface="Calibri" pitchFamily="34" charset="0"/>
                  <a:cs typeface="Arial" pitchFamily="34" charset="0"/>
                </a:rPr>
                <a:t>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 name="AutoShape 11"/>
            <p:cNvSpPr>
              <a:spLocks noChangeArrowheads="1"/>
            </p:cNvSpPr>
            <p:nvPr/>
          </p:nvSpPr>
          <p:spPr bwMode="auto">
            <a:xfrm>
              <a:off x="7308304" y="4772106"/>
              <a:ext cx="648072" cy="25672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8" name="AutoShape 11"/>
            <p:cNvSpPr>
              <a:spLocks noChangeArrowheads="1"/>
            </p:cNvSpPr>
            <p:nvPr/>
          </p:nvSpPr>
          <p:spPr bwMode="auto">
            <a:xfrm>
              <a:off x="8244408" y="4772106"/>
              <a:ext cx="648072" cy="25672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jsff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65" name="Left-Right Arrow 64"/>
          <p:cNvSpPr/>
          <p:nvPr/>
        </p:nvSpPr>
        <p:spPr>
          <a:xfrm>
            <a:off x="2564160" y="2213248"/>
            <a:ext cx="3015952" cy="207640"/>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AutoShape 11"/>
          <p:cNvSpPr>
            <a:spLocks noChangeArrowheads="1"/>
          </p:cNvSpPr>
          <p:nvPr/>
        </p:nvSpPr>
        <p:spPr bwMode="auto">
          <a:xfrm>
            <a:off x="3275856" y="1916832"/>
            <a:ext cx="1224136" cy="50405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AutoShape 6"/>
          <p:cNvSpPr>
            <a:spLocks noChangeArrowheads="1"/>
          </p:cNvSpPr>
          <p:nvPr/>
        </p:nvSpPr>
        <p:spPr bwMode="auto">
          <a:xfrm>
            <a:off x="827584" y="1268760"/>
            <a:ext cx="1872208" cy="252028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AutoShape 11"/>
          <p:cNvSpPr>
            <a:spLocks noChangeArrowheads="1"/>
          </p:cNvSpPr>
          <p:nvPr/>
        </p:nvSpPr>
        <p:spPr bwMode="auto">
          <a:xfrm>
            <a:off x="971600" y="2752030"/>
            <a:ext cx="1584176" cy="89299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AutoShape 11"/>
          <p:cNvSpPr>
            <a:spLocks noChangeArrowheads="1"/>
          </p:cNvSpPr>
          <p:nvPr/>
        </p:nvSpPr>
        <p:spPr bwMode="auto">
          <a:xfrm>
            <a:off x="1043608" y="282403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AutoShape 11"/>
          <p:cNvSpPr>
            <a:spLocks noChangeArrowheads="1"/>
          </p:cNvSpPr>
          <p:nvPr/>
        </p:nvSpPr>
        <p:spPr bwMode="auto">
          <a:xfrm>
            <a:off x="1835696" y="2824038"/>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AutoShape 11"/>
          <p:cNvSpPr>
            <a:spLocks noChangeArrowheads="1"/>
          </p:cNvSpPr>
          <p:nvPr/>
        </p:nvSpPr>
        <p:spPr bwMode="auto">
          <a:xfrm>
            <a:off x="1043608" y="2175966"/>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AutoShape 11"/>
          <p:cNvSpPr>
            <a:spLocks noChangeArrowheads="1"/>
          </p:cNvSpPr>
          <p:nvPr/>
        </p:nvSpPr>
        <p:spPr bwMode="auto">
          <a:xfrm>
            <a:off x="1835696" y="2175966"/>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9" name="Left-Right Arrow 78"/>
          <p:cNvSpPr/>
          <p:nvPr/>
        </p:nvSpPr>
        <p:spPr>
          <a:xfrm>
            <a:off x="2267744" y="4653136"/>
            <a:ext cx="288032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0" name="Left-Right Arrow 79"/>
          <p:cNvSpPr/>
          <p:nvPr/>
        </p:nvSpPr>
        <p:spPr>
          <a:xfrm>
            <a:off x="2555776" y="4941168"/>
            <a:ext cx="309634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AutoShape 11"/>
          <p:cNvSpPr>
            <a:spLocks noChangeArrowheads="1"/>
          </p:cNvSpPr>
          <p:nvPr/>
        </p:nvSpPr>
        <p:spPr bwMode="auto">
          <a:xfrm>
            <a:off x="3275856" y="4653136"/>
            <a:ext cx="1224136" cy="50405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 name="AutoShape 6"/>
          <p:cNvSpPr>
            <a:spLocks noChangeArrowheads="1"/>
          </p:cNvSpPr>
          <p:nvPr/>
        </p:nvSpPr>
        <p:spPr bwMode="auto">
          <a:xfrm>
            <a:off x="827584" y="4653136"/>
            <a:ext cx="1872208"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Declarative Components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 name="AutoShape 5"/>
          <p:cNvSpPr>
            <a:spLocks noChangeArrowheads="1"/>
          </p:cNvSpPr>
          <p:nvPr/>
        </p:nvSpPr>
        <p:spPr bwMode="auto">
          <a:xfrm>
            <a:off x="6156176" y="1484784"/>
            <a:ext cx="2160240" cy="5184576"/>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Master Applications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 name="AutoShape 7"/>
          <p:cNvSpPr>
            <a:spLocks noChangeArrowheads="1"/>
          </p:cNvSpPr>
          <p:nvPr/>
        </p:nvSpPr>
        <p:spPr bwMode="auto">
          <a:xfrm>
            <a:off x="6263680" y="5373216"/>
            <a:ext cx="1980728" cy="1152128"/>
          </a:xfrm>
          <a:prstGeom prst="roundRect">
            <a:avLst>
              <a:gd name="adj" fmla="val 13073"/>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ViewController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 name="AutoShape 11"/>
          <p:cNvSpPr>
            <a:spLocks noChangeArrowheads="1"/>
          </p:cNvSpPr>
          <p:nvPr/>
        </p:nvSpPr>
        <p:spPr bwMode="auto">
          <a:xfrm>
            <a:off x="6407696" y="5661248"/>
            <a:ext cx="1692696" cy="792088"/>
          </a:xfrm>
          <a:prstGeom prst="roundRect">
            <a:avLst>
              <a:gd name="adj" fmla="val 10677"/>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Unbounded Task 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7" name="AutoShape 11"/>
          <p:cNvSpPr>
            <a:spLocks noChangeArrowheads="1"/>
          </p:cNvSpPr>
          <p:nvPr/>
        </p:nvSpPr>
        <p:spPr bwMode="auto">
          <a:xfrm>
            <a:off x="6551712" y="592038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jspx</a:t>
            </a:r>
            <a:endParaRPr lang="en-AU" sz="1100" b="1" dirty="0" smtClean="0">
              <a:solidFill>
                <a:srgbClr val="FFFFFF"/>
              </a:solidFill>
              <a:latin typeface="Calibri" pitchFamily="34" charset="0"/>
              <a:cs typeface="Arial" pitchFamily="34" charset="0"/>
            </a:endParaRPr>
          </a:p>
        </p:txBody>
      </p:sp>
      <p:sp>
        <p:nvSpPr>
          <p:cNvPr id="48" name="AutoShape 11"/>
          <p:cNvSpPr>
            <a:spLocks noChangeArrowheads="1"/>
          </p:cNvSpPr>
          <p:nvPr/>
        </p:nvSpPr>
        <p:spPr bwMode="auto">
          <a:xfrm>
            <a:off x="7380312" y="5920382"/>
            <a:ext cx="648072" cy="46094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jspx</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Left-Right Arrow 29"/>
          <p:cNvSpPr/>
          <p:nvPr/>
        </p:nvSpPr>
        <p:spPr>
          <a:xfrm>
            <a:off x="2267744" y="5445224"/>
            <a:ext cx="4248472"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5" name="AutoShape 6"/>
          <p:cNvSpPr>
            <a:spLocks noChangeArrowheads="1"/>
          </p:cNvSpPr>
          <p:nvPr/>
        </p:nvSpPr>
        <p:spPr bwMode="auto">
          <a:xfrm>
            <a:off x="827584" y="5301208"/>
            <a:ext cx="1872208"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Page Templates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Left-Right Arrow 28"/>
          <p:cNvSpPr/>
          <p:nvPr/>
        </p:nvSpPr>
        <p:spPr>
          <a:xfrm>
            <a:off x="2339752" y="6093296"/>
            <a:ext cx="4104456"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1" name="AutoShape 11"/>
          <p:cNvSpPr>
            <a:spLocks noChangeArrowheads="1"/>
          </p:cNvSpPr>
          <p:nvPr/>
        </p:nvSpPr>
        <p:spPr bwMode="auto">
          <a:xfrm>
            <a:off x="3275856" y="5301208"/>
            <a:ext cx="1224136" cy="50405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6"/>
          <p:cNvSpPr>
            <a:spLocks noChangeArrowheads="1"/>
          </p:cNvSpPr>
          <p:nvPr/>
        </p:nvSpPr>
        <p:spPr bwMode="auto">
          <a:xfrm>
            <a:off x="827584" y="5949280"/>
            <a:ext cx="1872208"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Skins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0" name="AutoShape 11"/>
          <p:cNvSpPr>
            <a:spLocks noChangeArrowheads="1"/>
          </p:cNvSpPr>
          <p:nvPr/>
        </p:nvSpPr>
        <p:spPr bwMode="auto">
          <a:xfrm>
            <a:off x="3275856" y="5949280"/>
            <a:ext cx="1224136" cy="467816"/>
          </a:xfrm>
          <a:prstGeom prst="roundRect">
            <a:avLst>
              <a:gd name="adj" fmla="val 1067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6" name="Left-Right Arrow 65"/>
          <p:cNvSpPr/>
          <p:nvPr/>
        </p:nvSpPr>
        <p:spPr>
          <a:xfrm>
            <a:off x="2555776" y="4293096"/>
            <a:ext cx="3024336"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8" name="AutoShape 11"/>
          <p:cNvSpPr>
            <a:spLocks noChangeArrowheads="1"/>
          </p:cNvSpPr>
          <p:nvPr/>
        </p:nvSpPr>
        <p:spPr bwMode="auto">
          <a:xfrm>
            <a:off x="3275856" y="4005064"/>
            <a:ext cx="1224136" cy="50405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6" name="AutoShape 6"/>
          <p:cNvSpPr>
            <a:spLocks noChangeArrowheads="1"/>
          </p:cNvSpPr>
          <p:nvPr/>
        </p:nvSpPr>
        <p:spPr bwMode="auto">
          <a:xfrm>
            <a:off x="827584" y="4005064"/>
            <a:ext cx="1872208"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Templates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7" name="AutoShape 11"/>
          <p:cNvSpPr>
            <a:spLocks noChangeArrowheads="1"/>
          </p:cNvSpPr>
          <p:nvPr/>
        </p:nvSpPr>
        <p:spPr bwMode="auto">
          <a:xfrm>
            <a:off x="1043608" y="1599902"/>
            <a:ext cx="1440160" cy="460946"/>
          </a:xfrm>
          <a:prstGeom prst="roundRect">
            <a:avLst>
              <a:gd name="adj" fmla="val 16667"/>
            </a:avLst>
          </a:prstGeom>
          <a:solidFill>
            <a:srgbClr val="3366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Framework extensions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fade">
                                      <p:cBhvr>
                                        <p:cTn id="66" dur="500"/>
                                        <p:tgtEl>
                                          <p:spTgt spid="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fade">
                                      <p:cBhvr>
                                        <p:cTn id="69" dur="500"/>
                                        <p:tgtEl>
                                          <p:spTgt spid="6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fade">
                                      <p:cBhvr>
                                        <p:cTn id="72" dur="500"/>
                                        <p:tgtEl>
                                          <p:spTgt spid="6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fade">
                                      <p:cBhvr>
                                        <p:cTn id="82" dur="500"/>
                                        <p:tgtEl>
                                          <p:spTgt spid="5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8"/>
                                        </p:tgtEl>
                                        <p:attrNameLst>
                                          <p:attrName>style.visibility</p:attrName>
                                        </p:attrNameLst>
                                      </p:cBhvr>
                                      <p:to>
                                        <p:strVal val="visible"/>
                                      </p:to>
                                    </p:set>
                                    <p:animEffect transition="in" filter="fade">
                                      <p:cBhvr>
                                        <p:cTn id="88" dur="500"/>
                                        <p:tgtEl>
                                          <p:spTgt spid="5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500"/>
                                        <p:tgtEl>
                                          <p:spTgt spid="6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500"/>
                                        <p:tgtEl>
                                          <p:spTgt spid="38"/>
                                        </p:tgtEl>
                                      </p:cBhvr>
                                    </p:animEffect>
                                  </p:childTnLst>
                                </p:cTn>
                              </p:par>
                              <p:par>
                                <p:cTn id="97" presetID="10" presetClass="entr" presetSubtype="0" fill="hold" nodeType="with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par>
                                <p:cTn id="100" presetID="10" presetClass="entr" presetSubtype="0" fill="hold"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fade">
                                      <p:cBhvr>
                                        <p:cTn id="102" dur="500"/>
                                        <p:tgtEl>
                                          <p:spTgt spid="8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79"/>
                                        </p:tgtEl>
                                        <p:attrNameLst>
                                          <p:attrName>style.visibility</p:attrName>
                                        </p:attrNameLst>
                                      </p:cBhvr>
                                      <p:to>
                                        <p:strVal val="visible"/>
                                      </p:to>
                                    </p:set>
                                    <p:animEffect transition="in" filter="fade">
                                      <p:cBhvr>
                                        <p:cTn id="105" dur="500"/>
                                        <p:tgtEl>
                                          <p:spTgt spid="7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fade">
                                      <p:cBhvr>
                                        <p:cTn id="108" dur="500"/>
                                        <p:tgtEl>
                                          <p:spTgt spid="8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fade">
                                      <p:cBhvr>
                                        <p:cTn id="116" dur="500"/>
                                        <p:tgtEl>
                                          <p:spTgt spid="55"/>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500"/>
                                        <p:tgtEl>
                                          <p:spTgt spid="30"/>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Effect transition="in" filter="fade">
                                      <p:cBhvr>
                                        <p:cTn id="122" dur="500"/>
                                        <p:tgtEl>
                                          <p:spTgt spid="61"/>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fade">
                                      <p:cBhvr>
                                        <p:cTn id="127" dur="500"/>
                                        <p:tgtEl>
                                          <p:spTgt spid="54"/>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fade">
                                      <p:cBhvr>
                                        <p:cTn id="130" dur="500"/>
                                        <p:tgtEl>
                                          <p:spTgt spid="29"/>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Effect transition="in" filter="fade">
                                      <p:cBhvr>
                                        <p:cTn id="1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1" grpId="0" animBg="1"/>
      <p:bldP spid="33" grpId="0" animBg="1"/>
      <p:bldP spid="34" grpId="0" animBg="1"/>
      <p:bldP spid="35" grpId="0" animBg="1"/>
      <p:bldP spid="36" grpId="0" animBg="1"/>
      <p:bldP spid="32" grpId="0" animBg="1"/>
      <p:bldP spid="37" grpId="0" animBg="1"/>
      <p:bldP spid="57" grpId="0" animBg="1"/>
      <p:bldP spid="59" grpId="0" animBg="1"/>
      <p:bldP spid="62" grpId="0" animBg="1"/>
      <p:bldP spid="63" grpId="0" animBg="1"/>
      <p:bldP spid="64" grpId="0" animBg="1"/>
      <p:bldP spid="65" grpId="0" animBg="1"/>
      <p:bldP spid="28" grpId="0" animBg="1"/>
      <p:bldP spid="22" grpId="0" animBg="1"/>
      <p:bldP spid="23" grpId="0" animBg="1"/>
      <p:bldP spid="24" grpId="0" animBg="1"/>
      <p:bldP spid="25" grpId="0" animBg="1"/>
      <p:bldP spid="26" grpId="0" animBg="1"/>
      <p:bldP spid="27" grpId="0" animBg="1"/>
      <p:bldP spid="79" grpId="0" animBg="1"/>
      <p:bldP spid="80" grpId="0" animBg="1"/>
      <p:bldP spid="39" grpId="0" animBg="1"/>
      <p:bldP spid="38" grpId="0" animBg="1"/>
      <p:bldP spid="30" grpId="0" animBg="1"/>
      <p:bldP spid="55" grpId="0" animBg="1"/>
      <p:bldP spid="29" grpId="0" animBg="1"/>
      <p:bldP spid="61" grpId="0" animBg="1"/>
      <p:bldP spid="54" grpId="0" animBg="1"/>
      <p:bldP spid="60" grpId="0" animBg="1"/>
      <p:bldP spid="66" grpId="0" animBg="1"/>
      <p:bldP spid="58" grpId="0" animBg="1"/>
      <p:bldP spid="56" grpId="0" animBg="1"/>
      <p:bldP spid="6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11560" y="116632"/>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3200" b="1" i="1" u="none" strike="noStrike" kern="0" cap="none" spc="0" normalizeH="0" baseline="0" noProof="0" dirty="0" smtClean="0">
                <a:ln>
                  <a:noFill/>
                </a:ln>
                <a:solidFill>
                  <a:srgbClr val="A50021"/>
                </a:solidFill>
                <a:uLnTx/>
                <a:uFillTx/>
                <a:latin typeface="+mj-lt"/>
                <a:ea typeface="+mj-ea"/>
                <a:cs typeface="+mj-cs"/>
              </a:rPr>
              <a:t>Part 5:</a:t>
            </a:r>
            <a:r>
              <a:rPr kumimoji="0" lang="en-AU" sz="3200" b="1" i="1" u="none" strike="noStrike" kern="0" cap="none" spc="0" normalizeH="0" noProof="0" dirty="0" smtClean="0">
                <a:ln>
                  <a:noFill/>
                </a:ln>
                <a:solidFill>
                  <a:srgbClr val="A50021"/>
                </a:solidFill>
                <a:uLnTx/>
                <a:uFillTx/>
                <a:latin typeface="+mj-lt"/>
                <a:ea typeface="+mj-ea"/>
                <a:cs typeface="+mj-cs"/>
              </a:rPr>
              <a:t> Multi Master App, Multi BTF App</a:t>
            </a:r>
            <a:endParaRPr kumimoji="0" lang="en-AU" sz="32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5"/>
          <p:cNvSpPr>
            <a:spLocks noChangeArrowheads="1"/>
          </p:cNvSpPr>
          <p:nvPr/>
        </p:nvSpPr>
        <p:spPr bwMode="auto">
          <a:xfrm>
            <a:off x="683568" y="980728"/>
            <a:ext cx="1512168" cy="5616624"/>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Master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6" name="AutoShape 5"/>
          <p:cNvSpPr>
            <a:spLocks noChangeArrowheads="1"/>
          </p:cNvSpPr>
          <p:nvPr/>
        </p:nvSpPr>
        <p:spPr bwMode="auto">
          <a:xfrm>
            <a:off x="6948264" y="980728"/>
            <a:ext cx="1512168" cy="5616624"/>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Master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8" name="AutoShape 5"/>
          <p:cNvSpPr>
            <a:spLocks noChangeArrowheads="1"/>
          </p:cNvSpPr>
          <p:nvPr/>
        </p:nvSpPr>
        <p:spPr bwMode="auto">
          <a:xfrm>
            <a:off x="3851920" y="980728"/>
            <a:ext cx="1440160" cy="100811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9" name="AutoShape 5"/>
          <p:cNvSpPr>
            <a:spLocks noChangeArrowheads="1"/>
          </p:cNvSpPr>
          <p:nvPr/>
        </p:nvSpPr>
        <p:spPr bwMode="auto">
          <a:xfrm>
            <a:off x="3851920" y="2132856"/>
            <a:ext cx="1440160" cy="100811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1" name="AutoShape 5"/>
          <p:cNvSpPr>
            <a:spLocks noChangeArrowheads="1"/>
          </p:cNvSpPr>
          <p:nvPr/>
        </p:nvSpPr>
        <p:spPr bwMode="auto">
          <a:xfrm>
            <a:off x="3851920" y="3284984"/>
            <a:ext cx="1440160" cy="100811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AutoShape 5"/>
          <p:cNvSpPr>
            <a:spLocks noChangeArrowheads="1"/>
          </p:cNvSpPr>
          <p:nvPr/>
        </p:nvSpPr>
        <p:spPr bwMode="auto">
          <a:xfrm>
            <a:off x="3851920" y="4437112"/>
            <a:ext cx="1440160" cy="100811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AutoShape 5"/>
          <p:cNvSpPr>
            <a:spLocks noChangeArrowheads="1"/>
          </p:cNvSpPr>
          <p:nvPr/>
        </p:nvSpPr>
        <p:spPr bwMode="auto">
          <a:xfrm>
            <a:off x="3851920" y="5589240"/>
            <a:ext cx="1440160" cy="100811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BTF Application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Left-Right Arrow 117"/>
          <p:cNvSpPr/>
          <p:nvPr/>
        </p:nvSpPr>
        <p:spPr>
          <a:xfrm>
            <a:off x="1835696" y="1484784"/>
            <a:ext cx="547260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9" name="Left-Right Arrow 118"/>
          <p:cNvSpPr/>
          <p:nvPr/>
        </p:nvSpPr>
        <p:spPr>
          <a:xfrm>
            <a:off x="1835696" y="2636912"/>
            <a:ext cx="360040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0" name="Left-Right Arrow 119"/>
          <p:cNvSpPr/>
          <p:nvPr/>
        </p:nvSpPr>
        <p:spPr>
          <a:xfrm>
            <a:off x="3707904" y="3789040"/>
            <a:ext cx="360040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1" name="Left-Right Arrow 120"/>
          <p:cNvSpPr/>
          <p:nvPr/>
        </p:nvSpPr>
        <p:spPr>
          <a:xfrm>
            <a:off x="1907704" y="4941168"/>
            <a:ext cx="547260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2" name="Left-Right Arrow 121"/>
          <p:cNvSpPr/>
          <p:nvPr/>
        </p:nvSpPr>
        <p:spPr>
          <a:xfrm>
            <a:off x="1907704" y="6093296"/>
            <a:ext cx="547260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4" name="AutoShape 11"/>
          <p:cNvSpPr>
            <a:spLocks noChangeArrowheads="1"/>
          </p:cNvSpPr>
          <p:nvPr/>
        </p:nvSpPr>
        <p:spPr bwMode="auto">
          <a:xfrm>
            <a:off x="3635896" y="1340768"/>
            <a:ext cx="187220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 name="AutoShape 11"/>
          <p:cNvSpPr>
            <a:spLocks noChangeArrowheads="1"/>
          </p:cNvSpPr>
          <p:nvPr/>
        </p:nvSpPr>
        <p:spPr bwMode="auto">
          <a:xfrm>
            <a:off x="3635896" y="2492896"/>
            <a:ext cx="187220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AutoShape 11"/>
          <p:cNvSpPr>
            <a:spLocks noChangeArrowheads="1"/>
          </p:cNvSpPr>
          <p:nvPr/>
        </p:nvSpPr>
        <p:spPr bwMode="auto">
          <a:xfrm>
            <a:off x="3635896" y="3645024"/>
            <a:ext cx="187220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AutoShape 11"/>
          <p:cNvSpPr>
            <a:spLocks noChangeArrowheads="1"/>
          </p:cNvSpPr>
          <p:nvPr/>
        </p:nvSpPr>
        <p:spPr bwMode="auto">
          <a:xfrm>
            <a:off x="3635896" y="4797152"/>
            <a:ext cx="187220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AutoShape 11"/>
          <p:cNvSpPr>
            <a:spLocks noChangeArrowheads="1"/>
          </p:cNvSpPr>
          <p:nvPr/>
        </p:nvSpPr>
        <p:spPr bwMode="auto">
          <a:xfrm>
            <a:off x="3635896" y="5949280"/>
            <a:ext cx="187220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ADF Library JAR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Characteristics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21" name="Rectangle 20"/>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500"/>
                                        <p:tgtEl>
                                          <p:spTgt spid="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fade">
                                      <p:cBhvr>
                                        <p:cTn id="17" dur="500"/>
                                        <p:tgtEl>
                                          <p:spTgt spid="10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fade">
                                      <p:cBhvr>
                                        <p:cTn id="29" dur="500"/>
                                        <p:tgtEl>
                                          <p:spTgt spid="10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fade">
                                      <p:cBhvr>
                                        <p:cTn id="32" dur="500"/>
                                        <p:tgtEl>
                                          <p:spTgt spid="11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Effect transition="in" filter="fade">
                                      <p:cBhvr>
                                        <p:cTn id="36" dur="500"/>
                                        <p:tgtEl>
                                          <p:spTgt spid="119"/>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fade">
                                      <p:cBhvr>
                                        <p:cTn id="40" dur="500"/>
                                        <p:tgtEl>
                                          <p:spTgt spid="1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2"/>
                                        </p:tgtEl>
                                        <p:attrNameLst>
                                          <p:attrName>style.visibility</p:attrName>
                                        </p:attrNameLst>
                                      </p:cBhvr>
                                      <p:to>
                                        <p:strVal val="visible"/>
                                      </p:to>
                                    </p:set>
                                    <p:animEffect transition="in" filter="fade">
                                      <p:cBhvr>
                                        <p:cTn id="43" dur="500"/>
                                        <p:tgtEl>
                                          <p:spTgt spid="11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fade">
                                      <p:cBhvr>
                                        <p:cTn id="47" dur="500"/>
                                        <p:tgtEl>
                                          <p:spTgt spid="120"/>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fade">
                                      <p:cBhvr>
                                        <p:cTn id="54" dur="500"/>
                                        <p:tgtEl>
                                          <p:spTgt spid="114"/>
                                        </p:tgtEl>
                                      </p:cBhvr>
                                    </p:animEffect>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121"/>
                                        </p:tgtEl>
                                        <p:attrNameLst>
                                          <p:attrName>style.visibility</p:attrName>
                                        </p:attrNameLst>
                                      </p:cBhvr>
                                      <p:to>
                                        <p:strVal val="visible"/>
                                      </p:to>
                                    </p:set>
                                    <p:animEffect transition="in" filter="fade">
                                      <p:cBhvr>
                                        <p:cTn id="58" dur="500"/>
                                        <p:tgtEl>
                                          <p:spTgt spid="121"/>
                                        </p:tgtEl>
                                      </p:cBhvr>
                                    </p:animEffect>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115"/>
                                        </p:tgtEl>
                                        <p:attrNameLst>
                                          <p:attrName>style.visibility</p:attrName>
                                        </p:attrNameLst>
                                      </p:cBhvr>
                                      <p:to>
                                        <p:strVal val="visible"/>
                                      </p:to>
                                    </p:set>
                                    <p:animEffect transition="in" filter="fade">
                                      <p:cBhvr>
                                        <p:cTn id="62" dur="500"/>
                                        <p:tgtEl>
                                          <p:spTgt spid="1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6"/>
                                        </p:tgtEl>
                                        <p:attrNameLst>
                                          <p:attrName>style.visibility</p:attrName>
                                        </p:attrNameLst>
                                      </p:cBhvr>
                                      <p:to>
                                        <p:strVal val="visible"/>
                                      </p:to>
                                    </p:set>
                                    <p:animEffect transition="in" filter="fade">
                                      <p:cBhvr>
                                        <p:cTn id="65" dur="500"/>
                                        <p:tgtEl>
                                          <p:spTgt spid="116"/>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Effect transition="in" filter="fade">
                                      <p:cBhvr>
                                        <p:cTn id="69"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86" grpId="0" animBg="1"/>
      <p:bldP spid="108" grpId="0" animBg="1"/>
      <p:bldP spid="109" grpId="0" animBg="1"/>
      <p:bldP spid="111" grpId="0" animBg="1"/>
      <p:bldP spid="113" grpId="0" animBg="1"/>
      <p:bldP spid="115" grpId="0" animBg="1"/>
      <p:bldP spid="118" grpId="0" animBg="1"/>
      <p:bldP spid="119" grpId="0" animBg="1"/>
      <p:bldP spid="120" grpId="0" animBg="1"/>
      <p:bldP spid="121" grpId="0" animBg="1"/>
      <p:bldP spid="122" grpId="0" animBg="1"/>
      <p:bldP spid="84" grpId="0" animBg="1"/>
      <p:bldP spid="110" grpId="0" animBg="1"/>
      <p:bldP spid="112" grpId="0" animBg="1"/>
      <p:bldP spid="114" grpId="0" animBg="1"/>
      <p:bldP spid="1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1844824"/>
            <a:ext cx="7920880" cy="720080"/>
          </a:xfrm>
          <a:prstGeom prst="rect">
            <a:avLst/>
          </a:prstGeom>
        </p:spPr>
        <p:txBody>
          <a:bodyPr/>
          <a:lstStyle/>
          <a:p>
            <a:pPr marL="342900" lvl="0" indent="-342900">
              <a:spcBef>
                <a:spcPct val="20000"/>
              </a:spcBef>
              <a:defRPr/>
            </a:pPr>
            <a:r>
              <a:rPr lang="en-AU" sz="2400" kern="0" dirty="0" smtClean="0"/>
              <a:t>Total reuse of BTFs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
        <p:nvSpPr>
          <p:cNvPr id="4"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noProof="0" dirty="0" smtClean="0">
                <a:ln>
                  <a:noFill/>
                </a:ln>
                <a:solidFill>
                  <a:srgbClr val="A50021"/>
                </a:solidFill>
                <a:uLnTx/>
                <a:uFillTx/>
                <a:latin typeface="+mj-lt"/>
                <a:ea typeface="+mj-ea"/>
                <a:cs typeface="+mj-cs"/>
              </a:rPr>
              <a:t>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5" name="Rectangle 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2"/>
          <p:cNvSpPr txBox="1">
            <a:spLocks noChangeArrowheads="1"/>
          </p:cNvSpPr>
          <p:nvPr/>
        </p:nvSpPr>
        <p:spPr>
          <a:xfrm>
            <a:off x="611560" y="3286079"/>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noProof="0" dirty="0" smtClean="0">
                <a:ln>
                  <a:noFill/>
                </a:ln>
                <a:solidFill>
                  <a:srgbClr val="A50021"/>
                </a:solidFill>
                <a:uLnTx/>
                <a:uFillTx/>
                <a:latin typeface="+mj-lt"/>
                <a:ea typeface="+mj-ea"/>
                <a:cs typeface="+mj-cs"/>
              </a:rPr>
              <a:t>Disadvantages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7" name="Rectangle 6"/>
          <p:cNvSpPr/>
          <p:nvPr/>
        </p:nvSpPr>
        <p:spPr>
          <a:xfrm rot="10800000" flipV="1">
            <a:off x="683568" y="4005064"/>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p:cNvSpPr txBox="1">
            <a:spLocks/>
          </p:cNvSpPr>
          <p:nvPr/>
        </p:nvSpPr>
        <p:spPr>
          <a:xfrm>
            <a:off x="611560" y="4725144"/>
            <a:ext cx="8280920" cy="1296144"/>
          </a:xfrm>
          <a:prstGeom prst="rect">
            <a:avLst/>
          </a:prstGeom>
        </p:spPr>
        <p:txBody>
          <a:bodyPr/>
          <a:lstStyle/>
          <a:p>
            <a:pPr marL="342900" lvl="0" indent="-342900">
              <a:spcBef>
                <a:spcPct val="20000"/>
              </a:spcBef>
              <a:defRPr/>
            </a:pPr>
            <a:r>
              <a:rPr lang="en-AU" sz="2400" kern="0" dirty="0" smtClean="0"/>
              <a:t>BTFs need to be very flexible</a:t>
            </a:r>
          </a:p>
          <a:p>
            <a:pPr marL="342900" lvl="0" indent="-342900">
              <a:spcBef>
                <a:spcPct val="20000"/>
              </a:spcBef>
              <a:defRPr/>
            </a:pPr>
            <a:r>
              <a:rPr lang="en-AU" sz="2400" kern="0" dirty="0" smtClean="0"/>
              <a:t>Reuse must be a key design concept &amp; concern</a:t>
            </a:r>
          </a:p>
          <a:p>
            <a:pPr marL="342900" lvl="0" indent="-342900">
              <a:spcBef>
                <a:spcPct val="20000"/>
              </a:spcBef>
              <a:defRPr/>
            </a:pPr>
            <a:r>
              <a:rPr lang="en-AU" sz="2400" kern="0" dirty="0" smtClean="0">
                <a:latin typeface="+mn-lt"/>
              </a:rPr>
              <a:t>Dependency management nightmare</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Part 6: The Services Pattern </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4" name="Rectangle 3"/>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a:stretch>
            <a:fillRect/>
          </a:stretch>
        </p:blipFill>
        <p:spPr bwMode="auto">
          <a:xfrm>
            <a:off x="385763" y="2271713"/>
            <a:ext cx="8372475" cy="2314575"/>
          </a:xfrm>
          <a:prstGeom prst="rect">
            <a:avLst/>
          </a:prstGeom>
          <a:noFill/>
          <a:ln w="9525">
            <a:noFill/>
            <a:miter lim="800000"/>
            <a:headEnd/>
            <a:tailEnd/>
          </a:ln>
        </p:spPr>
      </p:pic>
      <p:sp>
        <p:nvSpPr>
          <p:cNvPr id="3" name="Rectangle 2"/>
          <p:cNvSpPr/>
          <p:nvPr/>
        </p:nvSpPr>
        <p:spPr>
          <a:xfrm>
            <a:off x="5580112" y="2132856"/>
            <a:ext cx="3240360" cy="2808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p:cNvSpPr/>
          <p:nvPr/>
        </p:nvSpPr>
        <p:spPr>
          <a:xfrm>
            <a:off x="2483768" y="1988840"/>
            <a:ext cx="3240360" cy="2952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Brace 3"/>
          <p:cNvSpPr/>
          <p:nvPr/>
        </p:nvSpPr>
        <p:spPr>
          <a:xfrm rot="16200000">
            <a:off x="4319972" y="-2223628"/>
            <a:ext cx="504056" cy="7776864"/>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TextBox 4"/>
          <p:cNvSpPr txBox="1"/>
          <p:nvPr/>
        </p:nvSpPr>
        <p:spPr>
          <a:xfrm>
            <a:off x="3293783" y="1052736"/>
            <a:ext cx="2569934" cy="369332"/>
          </a:xfrm>
          <a:prstGeom prst="rect">
            <a:avLst/>
          </a:prstGeom>
          <a:noFill/>
        </p:spPr>
        <p:txBody>
          <a:bodyPr wrap="none" rtlCol="0">
            <a:spAutoFit/>
          </a:bodyPr>
          <a:lstStyle/>
          <a:p>
            <a:pPr algn="ctr"/>
            <a:r>
              <a:rPr lang="en-AU" b="1" dirty="0" err="1" smtClean="0">
                <a:solidFill>
                  <a:srgbClr val="FF0000"/>
                </a:solidFill>
              </a:rPr>
              <a:t>OrganisationsList.jsff</a:t>
            </a:r>
            <a:endParaRPr lang="en-AU" b="1" dirty="0">
              <a:solidFill>
                <a:srgbClr val="FF0000"/>
              </a:solidFill>
            </a:endParaRPr>
          </a:p>
        </p:txBody>
      </p:sp>
      <p:pic>
        <p:nvPicPr>
          <p:cNvPr id="7" name="Picture 6"/>
          <p:cNvPicPr>
            <a:picLocks noChangeAspect="1"/>
          </p:cNvPicPr>
          <p:nvPr/>
        </p:nvPicPr>
        <p:blipFill rotWithShape="1">
          <a:blip r:embed="rId2"/>
          <a:srcRect t="19969" b="16278"/>
          <a:stretch/>
        </p:blipFill>
        <p:spPr>
          <a:xfrm>
            <a:off x="660400" y="1980952"/>
            <a:ext cx="7810500" cy="29633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809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5"/>
          <p:cNvSpPr>
            <a:spLocks noChangeArrowheads="1"/>
          </p:cNvSpPr>
          <p:nvPr/>
        </p:nvSpPr>
        <p:spPr bwMode="auto">
          <a:xfrm>
            <a:off x="395536" y="836712"/>
            <a:ext cx="1440160" cy="331236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AutoShape 5"/>
          <p:cNvSpPr>
            <a:spLocks noChangeArrowheads="1"/>
          </p:cNvSpPr>
          <p:nvPr/>
        </p:nvSpPr>
        <p:spPr bwMode="auto">
          <a:xfrm>
            <a:off x="2771800" y="836712"/>
            <a:ext cx="2376264" cy="331236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AutoShape 6"/>
          <p:cNvSpPr>
            <a:spLocks noChangeArrowheads="1"/>
          </p:cNvSpPr>
          <p:nvPr/>
        </p:nvSpPr>
        <p:spPr bwMode="auto">
          <a:xfrm>
            <a:off x="2843808" y="2780928"/>
            <a:ext cx="2232248" cy="122413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AutoShape 6"/>
          <p:cNvSpPr>
            <a:spLocks noChangeArrowheads="1"/>
          </p:cNvSpPr>
          <p:nvPr/>
        </p:nvSpPr>
        <p:spPr bwMode="auto">
          <a:xfrm>
            <a:off x="2843808" y="119675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AutoShape 11"/>
          <p:cNvSpPr>
            <a:spLocks noChangeArrowheads="1"/>
          </p:cNvSpPr>
          <p:nvPr/>
        </p:nvSpPr>
        <p:spPr bwMode="auto">
          <a:xfrm>
            <a:off x="2915816" y="148478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AutoShape 11"/>
          <p:cNvSpPr>
            <a:spLocks noChangeArrowheads="1"/>
          </p:cNvSpPr>
          <p:nvPr/>
        </p:nvSpPr>
        <p:spPr bwMode="auto">
          <a:xfrm>
            <a:off x="2915816" y="3140968"/>
            <a:ext cx="2088232" cy="720080"/>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3" name="AutoShape 11"/>
          <p:cNvSpPr>
            <a:spLocks noChangeArrowheads="1"/>
          </p:cNvSpPr>
          <p:nvPr/>
        </p:nvSpPr>
        <p:spPr bwMode="auto">
          <a:xfrm>
            <a:off x="3059832" y="3429000"/>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48" name="Left-Right Arrow 47"/>
          <p:cNvSpPr/>
          <p:nvPr/>
        </p:nvSpPr>
        <p:spPr>
          <a:xfrm>
            <a:off x="1475656" y="3501008"/>
            <a:ext cx="151216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 name="AutoShape 6"/>
          <p:cNvSpPr>
            <a:spLocks noChangeArrowheads="1"/>
          </p:cNvSpPr>
          <p:nvPr/>
        </p:nvSpPr>
        <p:spPr bwMode="auto">
          <a:xfrm>
            <a:off x="467544" y="3356992"/>
            <a:ext cx="1296144"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common.deccomp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AutoShape 11"/>
          <p:cNvSpPr>
            <a:spLocks noChangeArrowheads="1"/>
          </p:cNvSpPr>
          <p:nvPr/>
        </p:nvSpPr>
        <p:spPr bwMode="auto">
          <a:xfrm>
            <a:off x="3059832" y="155679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OrganisationsView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2" name="AutoShape 11"/>
          <p:cNvSpPr>
            <a:spLocks noChangeArrowheads="1"/>
          </p:cNvSpPr>
          <p:nvPr/>
        </p:nvSpPr>
        <p:spPr bwMode="auto">
          <a:xfrm>
            <a:off x="1907704" y="3356992"/>
            <a:ext cx="792088" cy="576064"/>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DecComp.jar</a:t>
            </a:r>
          </a:p>
        </p:txBody>
      </p:sp>
      <p:sp>
        <p:nvSpPr>
          <p:cNvPr id="63" name="Left-Right Arrow 62"/>
          <p:cNvSpPr/>
          <p:nvPr/>
        </p:nvSpPr>
        <p:spPr>
          <a:xfrm>
            <a:off x="1475656" y="2852936"/>
            <a:ext cx="151216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7" name="AutoShape 11"/>
          <p:cNvSpPr>
            <a:spLocks noChangeArrowheads="1"/>
          </p:cNvSpPr>
          <p:nvPr/>
        </p:nvSpPr>
        <p:spPr bwMode="auto">
          <a:xfrm>
            <a:off x="1907704" y="2492896"/>
            <a:ext cx="792088" cy="792088"/>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Template.jar</a:t>
            </a:r>
          </a:p>
        </p:txBody>
      </p:sp>
      <p:sp>
        <p:nvSpPr>
          <p:cNvPr id="59" name="AutoShape 6"/>
          <p:cNvSpPr>
            <a:spLocks noChangeArrowheads="1"/>
          </p:cNvSpPr>
          <p:nvPr/>
        </p:nvSpPr>
        <p:spPr bwMode="auto">
          <a:xfrm>
            <a:off x="467544" y="2780928"/>
            <a:ext cx="1296144"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common.taskflow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Left-Right Arrow 36"/>
          <p:cNvSpPr/>
          <p:nvPr/>
        </p:nvSpPr>
        <p:spPr>
          <a:xfrm>
            <a:off x="1619672" y="1700808"/>
            <a:ext cx="1368152"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AutoShape 11"/>
          <p:cNvSpPr>
            <a:spLocks noChangeArrowheads="1"/>
          </p:cNvSpPr>
          <p:nvPr/>
        </p:nvSpPr>
        <p:spPr bwMode="auto">
          <a:xfrm>
            <a:off x="1907704" y="1556792"/>
            <a:ext cx="79208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Model.jar</a:t>
            </a:r>
          </a:p>
        </p:txBody>
      </p:sp>
      <p:sp>
        <p:nvSpPr>
          <p:cNvPr id="23" name="Right Brace 22"/>
          <p:cNvSpPr/>
          <p:nvPr/>
        </p:nvSpPr>
        <p:spPr>
          <a:xfrm>
            <a:off x="5220072" y="3140968"/>
            <a:ext cx="504056" cy="64807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24" name="TextBox 23"/>
          <p:cNvSpPr txBox="1"/>
          <p:nvPr/>
        </p:nvSpPr>
        <p:spPr>
          <a:xfrm>
            <a:off x="5796136" y="3284984"/>
            <a:ext cx="2146742" cy="369332"/>
          </a:xfrm>
          <a:prstGeom prst="rect">
            <a:avLst/>
          </a:prstGeom>
          <a:noFill/>
        </p:spPr>
        <p:txBody>
          <a:bodyPr wrap="none" rtlCol="0">
            <a:spAutoFit/>
          </a:bodyPr>
          <a:lstStyle/>
          <a:p>
            <a:pPr algn="ctr"/>
            <a:r>
              <a:rPr lang="en-AU" b="1" dirty="0" err="1" smtClean="0">
                <a:solidFill>
                  <a:srgbClr val="FF0000"/>
                </a:solidFill>
              </a:rPr>
              <a:t>OrganisationsList</a:t>
            </a:r>
            <a:endParaRPr lang="en-AU" b="1" dirty="0">
              <a:solidFill>
                <a:srgbClr val="FF0000"/>
              </a:solidFill>
            </a:endParaRPr>
          </a:p>
        </p:txBody>
      </p:sp>
      <p:sp>
        <p:nvSpPr>
          <p:cNvPr id="22" name="AutoShape 6"/>
          <p:cNvSpPr>
            <a:spLocks noChangeArrowheads="1"/>
          </p:cNvSpPr>
          <p:nvPr/>
        </p:nvSpPr>
        <p:spPr bwMode="auto">
          <a:xfrm>
            <a:off x="467544" y="1196752"/>
            <a:ext cx="1296144" cy="100811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AutoShape 11"/>
          <p:cNvSpPr>
            <a:spLocks noChangeArrowheads="1"/>
          </p:cNvSpPr>
          <p:nvPr/>
        </p:nvSpPr>
        <p:spPr bwMode="auto">
          <a:xfrm>
            <a:off x="539552" y="1556792"/>
            <a:ext cx="1152128"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smtClean="0">
                <a:ln>
                  <a:noFill/>
                </a:ln>
                <a:solidFill>
                  <a:srgbClr val="FFFFFF"/>
                </a:solidFill>
                <a:effectLst/>
                <a:latin typeface="Calibri" pitchFamily="34" charset="0"/>
                <a:cs typeface="Arial" pitchFamily="34" charset="0"/>
              </a:rPr>
              <a:t>Organisations</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500"/>
                                        <p:tgtEl>
                                          <p:spTgt spid="6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1"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1" grpId="0" animBg="1"/>
      <p:bldP spid="41" grpId="0" animBg="1"/>
      <p:bldP spid="33" grpId="0" animBg="1"/>
      <p:bldP spid="34" grpId="0" animBg="1"/>
      <p:bldP spid="42" grpId="0" animBg="1"/>
      <p:bldP spid="43" grpId="0" animBg="1"/>
      <p:bldP spid="48" grpId="0" animBg="1"/>
      <p:bldP spid="45" grpId="0" animBg="1"/>
      <p:bldP spid="35" grpId="0" animBg="1"/>
      <p:bldP spid="62" grpId="0" animBg="1"/>
      <p:bldP spid="63" grpId="0" animBg="1"/>
      <p:bldP spid="47" grpId="0" animBg="1"/>
      <p:bldP spid="59" grpId="0" animBg="1"/>
      <p:bldP spid="37" grpId="0" animBg="1"/>
      <p:bldP spid="28" grpId="0" animBg="1"/>
      <p:bldP spid="23" grpId="0" animBg="1"/>
      <p:bldP spid="24" grpId="0"/>
      <p:bldP spid="22" grpId="0" animBg="1"/>
      <p:bldP spid="2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19945" r="51906" b="24803"/>
          <a:stretch/>
        </p:blipFill>
        <p:spPr>
          <a:xfrm>
            <a:off x="2987824" y="1916832"/>
            <a:ext cx="3756378" cy="2568222"/>
          </a:xfrm>
          <a:prstGeom prst="rect">
            <a:avLst/>
          </a:prstGeom>
          <a:ln>
            <a:noFill/>
          </a:ln>
          <a:effectLst>
            <a:outerShdw blurRad="292100" dist="139700" dir="2700000" algn="tl" rotWithShape="0">
              <a:srgbClr val="333333">
                <a:alpha val="65000"/>
              </a:srgbClr>
            </a:outerShdw>
          </a:effectLst>
        </p:spPr>
      </p:pic>
      <p:sp>
        <p:nvSpPr>
          <p:cNvPr id="8" name="Right Brace 7"/>
          <p:cNvSpPr/>
          <p:nvPr/>
        </p:nvSpPr>
        <p:spPr>
          <a:xfrm rot="5400000">
            <a:off x="4608004" y="2888940"/>
            <a:ext cx="504056" cy="3744416"/>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9" name="TextBox 8"/>
          <p:cNvSpPr txBox="1"/>
          <p:nvPr/>
        </p:nvSpPr>
        <p:spPr>
          <a:xfrm>
            <a:off x="3275856" y="5013176"/>
            <a:ext cx="3096344" cy="369332"/>
          </a:xfrm>
          <a:prstGeom prst="rect">
            <a:avLst/>
          </a:prstGeom>
          <a:noFill/>
        </p:spPr>
        <p:txBody>
          <a:bodyPr wrap="square" rtlCol="0">
            <a:spAutoFit/>
          </a:bodyPr>
          <a:lstStyle/>
          <a:p>
            <a:pPr algn="ctr"/>
            <a:r>
              <a:rPr lang="en-AU" b="1" dirty="0" err="1" smtClean="0">
                <a:solidFill>
                  <a:srgbClr val="FF0000"/>
                </a:solidFill>
              </a:rPr>
              <a:t>OrganisationsForm.jsff</a:t>
            </a:r>
            <a:endParaRPr lang="en-AU" b="1" dirty="0">
              <a:solidFill>
                <a:srgbClr val="FF0000"/>
              </a:solidFill>
            </a:endParaRPr>
          </a:p>
        </p:txBody>
      </p:sp>
    </p:spTree>
    <p:extLst>
      <p:ext uri="{BB962C8B-B14F-4D97-AF65-F5344CB8AC3E}">
        <p14:creationId xmlns:p14="http://schemas.microsoft.com/office/powerpoint/2010/main" val="151220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85800" y="838200"/>
            <a:ext cx="7772400" cy="2533650"/>
          </a:xfrm>
        </p:spPr>
        <p:txBody>
          <a:bodyPr/>
          <a:lstStyle/>
          <a:p>
            <a:pPr eaLnBrk="1" hangingPunct="1"/>
            <a:r>
              <a:rPr lang="en-AU" dirty="0" smtClean="0"/>
              <a:t/>
            </a:r>
            <a:br>
              <a:rPr lang="en-AU" dirty="0" smtClean="0"/>
            </a:br>
            <a:endParaRPr lang="en-AU" dirty="0" smtClean="0"/>
          </a:p>
        </p:txBody>
      </p:sp>
      <p:sp>
        <p:nvSpPr>
          <p:cNvPr id="5" name="Title 1"/>
          <p:cNvSpPr txBox="1">
            <a:spLocks/>
          </p:cNvSpPr>
          <p:nvPr/>
        </p:nvSpPr>
        <p:spPr bwMode="auto">
          <a:xfrm>
            <a:off x="0" y="1821160"/>
            <a:ext cx="9144000" cy="2209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defRPr/>
            </a:pPr>
            <a: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t/>
            </a:r>
            <a:b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br>
            <a:r>
              <a:rPr lang="en-AU" sz="4400" i="1" dirty="0" smtClean="0">
                <a:effectLst>
                  <a:outerShdw blurRad="50800" dist="38100" dir="2700000" algn="tl" rotWithShape="0">
                    <a:prstClr val="black">
                      <a:alpha val="40000"/>
                    </a:prstClr>
                  </a:outerShdw>
                </a:effectLst>
              </a:rPr>
              <a:t>Angels in the Architecture</a:t>
            </a:r>
            <a:endParaRPr kumimoji="0" lang="en-AU" sz="4400" b="0" i="1"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endParaRPr>
          </a:p>
        </p:txBody>
      </p:sp>
      <p:sp>
        <p:nvSpPr>
          <p:cNvPr id="6" name="Subtitle 2"/>
          <p:cNvSpPr txBox="1">
            <a:spLocks/>
          </p:cNvSpPr>
          <p:nvPr/>
        </p:nvSpPr>
        <p:spPr bwMode="auto">
          <a:xfrm>
            <a:off x="0" y="3717776"/>
            <a:ext cx="9144000" cy="12954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342900" lvl="0" indent="-342900" algn="ctr">
              <a:spcBef>
                <a:spcPct val="20000"/>
              </a:spcBef>
              <a:defRPr/>
            </a:pPr>
            <a:r>
              <a:rPr lang="en-AU" sz="2700" dirty="0" smtClean="0">
                <a:solidFill>
                  <a:schemeClr val="bg1">
                    <a:lumMod val="50000"/>
                  </a:schemeClr>
                </a:solidFill>
              </a:rPr>
              <a:t>ADF Application Architectural Patterns</a:t>
            </a:r>
            <a:endParaRPr kumimoji="0" lang="en-AU" sz="2700" b="0" i="0" u="none" strike="noStrike" kern="1200" cap="none" spc="0" normalizeH="0" baseline="0" noProof="0" dirty="0">
              <a:ln>
                <a:noFill/>
              </a:ln>
              <a:solidFill>
                <a:schemeClr val="bg1">
                  <a:lumMod val="50000"/>
                </a:schemeClr>
              </a:solidFill>
              <a:effectLst/>
              <a:uLnTx/>
              <a:uFillTx/>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5"/>
          <p:cNvSpPr>
            <a:spLocks noChangeArrowheads="1"/>
          </p:cNvSpPr>
          <p:nvPr/>
        </p:nvSpPr>
        <p:spPr bwMode="auto">
          <a:xfrm>
            <a:off x="395536" y="836712"/>
            <a:ext cx="1440160" cy="331236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AutoShape 5"/>
          <p:cNvSpPr>
            <a:spLocks noChangeArrowheads="1"/>
          </p:cNvSpPr>
          <p:nvPr/>
        </p:nvSpPr>
        <p:spPr bwMode="auto">
          <a:xfrm>
            <a:off x="2771800" y="836712"/>
            <a:ext cx="2376264" cy="439248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AutoShape 6"/>
          <p:cNvSpPr>
            <a:spLocks noChangeArrowheads="1"/>
          </p:cNvSpPr>
          <p:nvPr/>
        </p:nvSpPr>
        <p:spPr bwMode="auto">
          <a:xfrm>
            <a:off x="467544" y="1196752"/>
            <a:ext cx="1296144" cy="100811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AutoShape 6"/>
          <p:cNvSpPr>
            <a:spLocks noChangeArrowheads="1"/>
          </p:cNvSpPr>
          <p:nvPr/>
        </p:nvSpPr>
        <p:spPr bwMode="auto">
          <a:xfrm>
            <a:off x="2843808" y="2780928"/>
            <a:ext cx="2232248" cy="2232248"/>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AutoShape 6"/>
          <p:cNvSpPr>
            <a:spLocks noChangeArrowheads="1"/>
          </p:cNvSpPr>
          <p:nvPr/>
        </p:nvSpPr>
        <p:spPr bwMode="auto">
          <a:xfrm>
            <a:off x="2843808" y="119675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 name="Left-Right Arrow 63"/>
          <p:cNvSpPr/>
          <p:nvPr/>
        </p:nvSpPr>
        <p:spPr>
          <a:xfrm rot="5400000">
            <a:off x="3239852" y="2384884"/>
            <a:ext cx="72008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AutoShape 11"/>
          <p:cNvSpPr>
            <a:spLocks noChangeArrowheads="1"/>
          </p:cNvSpPr>
          <p:nvPr/>
        </p:nvSpPr>
        <p:spPr bwMode="auto">
          <a:xfrm>
            <a:off x="2915816" y="148478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AutoShape 11"/>
          <p:cNvSpPr>
            <a:spLocks noChangeArrowheads="1"/>
          </p:cNvSpPr>
          <p:nvPr/>
        </p:nvSpPr>
        <p:spPr bwMode="auto">
          <a:xfrm>
            <a:off x="2915816" y="3140968"/>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3" name="AutoShape 11"/>
          <p:cNvSpPr>
            <a:spLocks noChangeArrowheads="1"/>
          </p:cNvSpPr>
          <p:nvPr/>
        </p:nvSpPr>
        <p:spPr bwMode="auto">
          <a:xfrm>
            <a:off x="3059832" y="3501008"/>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48" name="Left-Right Arrow 47"/>
          <p:cNvSpPr/>
          <p:nvPr/>
        </p:nvSpPr>
        <p:spPr>
          <a:xfrm>
            <a:off x="1475656" y="3501008"/>
            <a:ext cx="151216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 name="AutoShape 6"/>
          <p:cNvSpPr>
            <a:spLocks noChangeArrowheads="1"/>
          </p:cNvSpPr>
          <p:nvPr/>
        </p:nvSpPr>
        <p:spPr bwMode="auto">
          <a:xfrm>
            <a:off x="467544" y="3356992"/>
            <a:ext cx="1296144"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common.deccomp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AutoShape 11"/>
          <p:cNvSpPr>
            <a:spLocks noChangeArrowheads="1"/>
          </p:cNvSpPr>
          <p:nvPr/>
        </p:nvSpPr>
        <p:spPr bwMode="auto">
          <a:xfrm>
            <a:off x="3059832" y="155679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OrganisationsView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2" name="AutoShape 11"/>
          <p:cNvSpPr>
            <a:spLocks noChangeArrowheads="1"/>
          </p:cNvSpPr>
          <p:nvPr/>
        </p:nvSpPr>
        <p:spPr bwMode="auto">
          <a:xfrm>
            <a:off x="1907704" y="3356992"/>
            <a:ext cx="792088" cy="576064"/>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DecComp.jar</a:t>
            </a:r>
          </a:p>
        </p:txBody>
      </p:sp>
      <p:sp>
        <p:nvSpPr>
          <p:cNvPr id="63" name="Left-Right Arrow 62"/>
          <p:cNvSpPr/>
          <p:nvPr/>
        </p:nvSpPr>
        <p:spPr>
          <a:xfrm>
            <a:off x="1475656" y="2852936"/>
            <a:ext cx="151216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7" name="AutoShape 11"/>
          <p:cNvSpPr>
            <a:spLocks noChangeArrowheads="1"/>
          </p:cNvSpPr>
          <p:nvPr/>
        </p:nvSpPr>
        <p:spPr bwMode="auto">
          <a:xfrm>
            <a:off x="1907704" y="2492896"/>
            <a:ext cx="792088" cy="792088"/>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Template.jar</a:t>
            </a:r>
          </a:p>
        </p:txBody>
      </p:sp>
      <p:sp>
        <p:nvSpPr>
          <p:cNvPr id="59" name="AutoShape 6"/>
          <p:cNvSpPr>
            <a:spLocks noChangeArrowheads="1"/>
          </p:cNvSpPr>
          <p:nvPr/>
        </p:nvSpPr>
        <p:spPr bwMode="auto">
          <a:xfrm>
            <a:off x="467544" y="2780928"/>
            <a:ext cx="1296144"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common.taskflow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Left-Right Arrow 36"/>
          <p:cNvSpPr/>
          <p:nvPr/>
        </p:nvSpPr>
        <p:spPr>
          <a:xfrm>
            <a:off x="1619672" y="1700808"/>
            <a:ext cx="1368152"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AutoShape 11"/>
          <p:cNvSpPr>
            <a:spLocks noChangeArrowheads="1"/>
          </p:cNvSpPr>
          <p:nvPr/>
        </p:nvSpPr>
        <p:spPr bwMode="auto">
          <a:xfrm>
            <a:off x="1907704" y="1556792"/>
            <a:ext cx="79208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Model.jar</a:t>
            </a:r>
          </a:p>
        </p:txBody>
      </p:sp>
      <p:sp>
        <p:nvSpPr>
          <p:cNvPr id="26" name="AutoShape 11"/>
          <p:cNvSpPr>
            <a:spLocks noChangeArrowheads="1"/>
          </p:cNvSpPr>
          <p:nvPr/>
        </p:nvSpPr>
        <p:spPr bwMode="auto">
          <a:xfrm>
            <a:off x="539552" y="1556792"/>
            <a:ext cx="1152128"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smtClean="0">
                <a:ln>
                  <a:noFill/>
                </a:ln>
                <a:solidFill>
                  <a:srgbClr val="FFFFFF"/>
                </a:solidFill>
                <a:effectLst/>
                <a:latin typeface="Calibri" pitchFamily="34" charset="0"/>
                <a:cs typeface="Arial" pitchFamily="34" charset="0"/>
              </a:rPr>
              <a:t>Organisations</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AutoShape 11"/>
          <p:cNvSpPr>
            <a:spLocks noChangeArrowheads="1"/>
          </p:cNvSpPr>
          <p:nvPr/>
        </p:nvSpPr>
        <p:spPr bwMode="auto">
          <a:xfrm>
            <a:off x="2915816" y="4077072"/>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OrganisationsForm</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AutoShape 11"/>
          <p:cNvSpPr>
            <a:spLocks noChangeArrowheads="1"/>
          </p:cNvSpPr>
          <p:nvPr/>
        </p:nvSpPr>
        <p:spPr bwMode="auto">
          <a:xfrm>
            <a:off x="3059832" y="4437112"/>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OrganisationsForm.jsff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25" name="Right Brace 24"/>
          <p:cNvSpPr/>
          <p:nvPr/>
        </p:nvSpPr>
        <p:spPr>
          <a:xfrm>
            <a:off x="5220072" y="4149080"/>
            <a:ext cx="504056" cy="64807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27" name="TextBox 26"/>
          <p:cNvSpPr txBox="1"/>
          <p:nvPr/>
        </p:nvSpPr>
        <p:spPr>
          <a:xfrm>
            <a:off x="5712781" y="4293096"/>
            <a:ext cx="2313454" cy="369332"/>
          </a:xfrm>
          <a:prstGeom prst="rect">
            <a:avLst/>
          </a:prstGeom>
          <a:noFill/>
        </p:spPr>
        <p:txBody>
          <a:bodyPr wrap="none" rtlCol="0">
            <a:spAutoFit/>
          </a:bodyPr>
          <a:lstStyle/>
          <a:p>
            <a:pPr algn="ctr"/>
            <a:r>
              <a:rPr lang="en-AU" b="1" dirty="0" err="1" smtClean="0">
                <a:solidFill>
                  <a:srgbClr val="FF0000"/>
                </a:solidFill>
              </a:rPr>
              <a:t>OrganisationsForm</a:t>
            </a:r>
            <a:endParaRPr lang="en-AU" b="1"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25" grpId="0" animBg="1"/>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Brace 3"/>
          <p:cNvSpPr/>
          <p:nvPr/>
        </p:nvSpPr>
        <p:spPr>
          <a:xfrm rot="16200000">
            <a:off x="3767076" y="-3300016"/>
            <a:ext cx="504056" cy="7776864"/>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TextBox 4"/>
          <p:cNvSpPr txBox="1"/>
          <p:nvPr/>
        </p:nvSpPr>
        <p:spPr>
          <a:xfrm>
            <a:off x="2740887" y="-23652"/>
            <a:ext cx="2569934" cy="369332"/>
          </a:xfrm>
          <a:prstGeom prst="rect">
            <a:avLst/>
          </a:prstGeom>
          <a:noFill/>
        </p:spPr>
        <p:txBody>
          <a:bodyPr wrap="none" rtlCol="0">
            <a:spAutoFit/>
          </a:bodyPr>
          <a:lstStyle/>
          <a:p>
            <a:pPr algn="ctr"/>
            <a:r>
              <a:rPr lang="en-AU" b="1" dirty="0" err="1" smtClean="0">
                <a:solidFill>
                  <a:srgbClr val="FF0000"/>
                </a:solidFill>
              </a:rPr>
              <a:t>OrganisationsList.jsff</a:t>
            </a:r>
            <a:endParaRPr lang="en-AU" b="1" dirty="0">
              <a:solidFill>
                <a:srgbClr val="FF0000"/>
              </a:solidFill>
            </a:endParaRPr>
          </a:p>
        </p:txBody>
      </p:sp>
      <p:pic>
        <p:nvPicPr>
          <p:cNvPr id="7" name="Picture 6"/>
          <p:cNvPicPr>
            <a:picLocks noChangeAspect="1"/>
          </p:cNvPicPr>
          <p:nvPr/>
        </p:nvPicPr>
        <p:blipFill rotWithShape="1">
          <a:blip r:embed="rId2"/>
          <a:srcRect t="19969" b="16278"/>
          <a:stretch/>
        </p:blipFill>
        <p:spPr>
          <a:xfrm>
            <a:off x="107504" y="904564"/>
            <a:ext cx="7810500" cy="2963333"/>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rotWithShape="1">
          <a:blip r:embed="rId3"/>
          <a:srcRect t="19945" r="51906" b="24803"/>
          <a:stretch/>
        </p:blipFill>
        <p:spPr>
          <a:xfrm>
            <a:off x="5280118" y="3347700"/>
            <a:ext cx="3756378" cy="2568222"/>
          </a:xfrm>
          <a:prstGeom prst="rect">
            <a:avLst/>
          </a:prstGeom>
          <a:ln>
            <a:noFill/>
          </a:ln>
          <a:effectLst>
            <a:outerShdw blurRad="292100" dist="139700" dir="2700000" algn="tl" rotWithShape="0">
              <a:srgbClr val="333333">
                <a:alpha val="65000"/>
              </a:srgbClr>
            </a:outerShdw>
          </a:effectLst>
        </p:spPr>
      </p:pic>
      <p:sp>
        <p:nvSpPr>
          <p:cNvPr id="8" name="Right Brace 7"/>
          <p:cNvSpPr/>
          <p:nvPr/>
        </p:nvSpPr>
        <p:spPr>
          <a:xfrm rot="5400000">
            <a:off x="6900298" y="4319808"/>
            <a:ext cx="504056" cy="3744416"/>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9" name="TextBox 8"/>
          <p:cNvSpPr txBox="1"/>
          <p:nvPr/>
        </p:nvSpPr>
        <p:spPr>
          <a:xfrm>
            <a:off x="5568150" y="6444044"/>
            <a:ext cx="3096344" cy="369332"/>
          </a:xfrm>
          <a:prstGeom prst="rect">
            <a:avLst/>
          </a:prstGeom>
          <a:noFill/>
        </p:spPr>
        <p:txBody>
          <a:bodyPr wrap="square" rtlCol="0">
            <a:spAutoFit/>
          </a:bodyPr>
          <a:lstStyle/>
          <a:p>
            <a:pPr algn="ctr"/>
            <a:r>
              <a:rPr lang="en-AU" b="1" dirty="0" err="1" smtClean="0">
                <a:solidFill>
                  <a:srgbClr val="FF0000"/>
                </a:solidFill>
              </a:rPr>
              <a:t>OrganisationsForm.jsff</a:t>
            </a:r>
            <a:endParaRPr lang="en-AU" b="1" dirty="0">
              <a:solidFill>
                <a:srgbClr val="FF0000"/>
              </a:solidFill>
            </a:endParaRPr>
          </a:p>
        </p:txBody>
      </p:sp>
      <p:grpSp>
        <p:nvGrpSpPr>
          <p:cNvPr id="24" name="Group 23"/>
          <p:cNvGrpSpPr/>
          <p:nvPr/>
        </p:nvGrpSpPr>
        <p:grpSpPr>
          <a:xfrm>
            <a:off x="3994348" y="4149080"/>
            <a:ext cx="1080120" cy="720080"/>
            <a:chOff x="3994348" y="4149080"/>
            <a:chExt cx="1080120" cy="720080"/>
          </a:xfrm>
        </p:grpSpPr>
        <p:cxnSp>
          <p:nvCxnSpPr>
            <p:cNvPr id="10" name="Straight Arrow Connector 9"/>
            <p:cNvCxnSpPr/>
            <p:nvPr/>
          </p:nvCxnSpPr>
          <p:spPr>
            <a:xfrm>
              <a:off x="3995936" y="4869160"/>
              <a:ext cx="1078532"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994348" y="4149080"/>
              <a:ext cx="0" cy="720080"/>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139952" y="4437112"/>
              <a:ext cx="504056"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r"/>
              <a:r>
                <a:rPr lang="en-AU" sz="1400" dirty="0" smtClean="0"/>
                <a:t>Edit</a:t>
              </a:r>
              <a:endParaRPr lang="en-AU" sz="1400" dirty="0"/>
            </a:p>
          </p:txBody>
        </p:sp>
      </p:grpSp>
      <p:grpSp>
        <p:nvGrpSpPr>
          <p:cNvPr id="26" name="Group 25"/>
          <p:cNvGrpSpPr/>
          <p:nvPr/>
        </p:nvGrpSpPr>
        <p:grpSpPr>
          <a:xfrm>
            <a:off x="2987824" y="4149080"/>
            <a:ext cx="2160240" cy="1296144"/>
            <a:chOff x="2987824" y="4149080"/>
            <a:chExt cx="2160240" cy="1296144"/>
          </a:xfrm>
        </p:grpSpPr>
        <p:cxnSp>
          <p:nvCxnSpPr>
            <p:cNvPr id="14" name="Straight Arrow Connector 13"/>
            <p:cNvCxnSpPr/>
            <p:nvPr/>
          </p:nvCxnSpPr>
          <p:spPr>
            <a:xfrm>
              <a:off x="2989412" y="5445224"/>
              <a:ext cx="2158652" cy="0"/>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987824" y="4149080"/>
              <a:ext cx="0" cy="1296144"/>
            </a:xfrm>
            <a:prstGeom prst="straightConnector1">
              <a:avLst/>
            </a:prstGeom>
            <a:ln w="381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131840" y="4993431"/>
              <a:ext cx="648072"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AU" sz="1400" dirty="0" smtClean="0"/>
                <a:t>Back</a:t>
              </a:r>
              <a:endParaRPr lang="en-AU" sz="1400" dirty="0"/>
            </a:p>
          </p:txBody>
        </p:sp>
      </p:grpSp>
    </p:spTree>
    <p:extLst>
      <p:ext uri="{BB962C8B-B14F-4D97-AF65-F5344CB8AC3E}">
        <p14:creationId xmlns:p14="http://schemas.microsoft.com/office/powerpoint/2010/main" val="3616524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5"/>
          <p:cNvSpPr>
            <a:spLocks noChangeArrowheads="1"/>
          </p:cNvSpPr>
          <p:nvPr/>
        </p:nvSpPr>
        <p:spPr bwMode="auto">
          <a:xfrm>
            <a:off x="-828600" y="836712"/>
            <a:ext cx="1440160" cy="331236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 name="AutoShape 5"/>
          <p:cNvSpPr>
            <a:spLocks noChangeArrowheads="1"/>
          </p:cNvSpPr>
          <p:nvPr/>
        </p:nvSpPr>
        <p:spPr bwMode="auto">
          <a:xfrm>
            <a:off x="1547664" y="836712"/>
            <a:ext cx="2376264" cy="4680520"/>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AutoShape 6"/>
          <p:cNvSpPr>
            <a:spLocks noChangeArrowheads="1"/>
          </p:cNvSpPr>
          <p:nvPr/>
        </p:nvSpPr>
        <p:spPr bwMode="auto">
          <a:xfrm>
            <a:off x="-756592" y="1196752"/>
            <a:ext cx="1296144" cy="100811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AutoShape 6"/>
          <p:cNvSpPr>
            <a:spLocks noChangeArrowheads="1"/>
          </p:cNvSpPr>
          <p:nvPr/>
        </p:nvSpPr>
        <p:spPr bwMode="auto">
          <a:xfrm>
            <a:off x="1619672" y="2780928"/>
            <a:ext cx="2232248" cy="2592288"/>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taskflow.orgserv.view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AutoShape 6"/>
          <p:cNvSpPr>
            <a:spLocks noChangeArrowheads="1"/>
          </p:cNvSpPr>
          <p:nvPr/>
        </p:nvSpPr>
        <p:spPr bwMode="auto">
          <a:xfrm>
            <a:off x="1619672" y="119675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taskflow.orgserv.model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 name="Left-Right Arrow 63"/>
          <p:cNvSpPr/>
          <p:nvPr/>
        </p:nvSpPr>
        <p:spPr>
          <a:xfrm rot="5400000">
            <a:off x="2015716" y="2384884"/>
            <a:ext cx="72008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AutoShape 11"/>
          <p:cNvSpPr>
            <a:spLocks noChangeArrowheads="1"/>
          </p:cNvSpPr>
          <p:nvPr/>
        </p:nvSpPr>
        <p:spPr bwMode="auto">
          <a:xfrm>
            <a:off x="1691680" y="148478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AutoShape 11"/>
          <p:cNvSpPr>
            <a:spLocks noChangeArrowheads="1"/>
          </p:cNvSpPr>
          <p:nvPr/>
        </p:nvSpPr>
        <p:spPr bwMode="auto">
          <a:xfrm>
            <a:off x="1691680" y="3140968"/>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8" name="Left-Right Arrow 47"/>
          <p:cNvSpPr/>
          <p:nvPr/>
        </p:nvSpPr>
        <p:spPr>
          <a:xfrm>
            <a:off x="251520" y="3501008"/>
            <a:ext cx="151216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 name="AutoShape 6"/>
          <p:cNvSpPr>
            <a:spLocks noChangeArrowheads="1"/>
          </p:cNvSpPr>
          <p:nvPr/>
        </p:nvSpPr>
        <p:spPr bwMode="auto">
          <a:xfrm>
            <a:off x="-756592" y="3356992"/>
            <a:ext cx="1296144"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common.deccomp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AutoShape 11"/>
          <p:cNvSpPr>
            <a:spLocks noChangeArrowheads="1"/>
          </p:cNvSpPr>
          <p:nvPr/>
        </p:nvSpPr>
        <p:spPr bwMode="auto">
          <a:xfrm>
            <a:off x="1835696" y="155679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OrganisationsView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2" name="AutoShape 11"/>
          <p:cNvSpPr>
            <a:spLocks noChangeArrowheads="1"/>
          </p:cNvSpPr>
          <p:nvPr/>
        </p:nvSpPr>
        <p:spPr bwMode="auto">
          <a:xfrm>
            <a:off x="683568" y="3356992"/>
            <a:ext cx="792088" cy="576064"/>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DecComp.jar</a:t>
            </a:r>
          </a:p>
        </p:txBody>
      </p:sp>
      <p:sp>
        <p:nvSpPr>
          <p:cNvPr id="63" name="Left-Right Arrow 62"/>
          <p:cNvSpPr/>
          <p:nvPr/>
        </p:nvSpPr>
        <p:spPr>
          <a:xfrm>
            <a:off x="251520" y="2852936"/>
            <a:ext cx="1512168"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7" name="AutoShape 11"/>
          <p:cNvSpPr>
            <a:spLocks noChangeArrowheads="1"/>
          </p:cNvSpPr>
          <p:nvPr/>
        </p:nvSpPr>
        <p:spPr bwMode="auto">
          <a:xfrm>
            <a:off x="683568" y="2492896"/>
            <a:ext cx="792088" cy="792088"/>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Template.jar</a:t>
            </a:r>
          </a:p>
        </p:txBody>
      </p:sp>
      <p:sp>
        <p:nvSpPr>
          <p:cNvPr id="59" name="AutoShape 6"/>
          <p:cNvSpPr>
            <a:spLocks noChangeArrowheads="1"/>
          </p:cNvSpPr>
          <p:nvPr/>
        </p:nvSpPr>
        <p:spPr bwMode="auto">
          <a:xfrm>
            <a:off x="-756592" y="2780928"/>
            <a:ext cx="1296144" cy="504056"/>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common.taskflow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Left-Right Arrow 36"/>
          <p:cNvSpPr/>
          <p:nvPr/>
        </p:nvSpPr>
        <p:spPr>
          <a:xfrm>
            <a:off x="395536" y="1700808"/>
            <a:ext cx="1368152"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AutoShape 11"/>
          <p:cNvSpPr>
            <a:spLocks noChangeArrowheads="1"/>
          </p:cNvSpPr>
          <p:nvPr/>
        </p:nvSpPr>
        <p:spPr bwMode="auto">
          <a:xfrm>
            <a:off x="683568" y="1556792"/>
            <a:ext cx="792088" cy="467816"/>
          </a:xfrm>
          <a:prstGeom prst="roundRect">
            <a:avLst>
              <a:gd name="adj" fmla="val 10677"/>
            </a:avLst>
          </a:prstGeom>
          <a:solidFill>
            <a:srgbClr val="00B0F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Common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Model.jar</a:t>
            </a:r>
          </a:p>
        </p:txBody>
      </p:sp>
      <p:sp>
        <p:nvSpPr>
          <p:cNvPr id="26" name="AutoShape 11"/>
          <p:cNvSpPr>
            <a:spLocks noChangeArrowheads="1"/>
          </p:cNvSpPr>
          <p:nvPr/>
        </p:nvSpPr>
        <p:spPr bwMode="auto">
          <a:xfrm>
            <a:off x="-684584" y="1556792"/>
            <a:ext cx="1152128"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smtClean="0">
                <a:ln>
                  <a:noFill/>
                </a:ln>
                <a:solidFill>
                  <a:srgbClr val="FFFFFF"/>
                </a:solidFill>
                <a:effectLst/>
                <a:latin typeface="Calibri" pitchFamily="34" charset="0"/>
                <a:cs typeface="Arial" pitchFamily="34" charset="0"/>
              </a:rPr>
              <a:t>Organisations</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Entity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AutoShape 11"/>
          <p:cNvSpPr>
            <a:spLocks noChangeArrowheads="1"/>
          </p:cNvSpPr>
          <p:nvPr/>
        </p:nvSpPr>
        <p:spPr bwMode="auto">
          <a:xfrm>
            <a:off x="1691680" y="4437112"/>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OrganisationsForm</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AutoShape 5"/>
          <p:cNvSpPr>
            <a:spLocks noChangeArrowheads="1"/>
          </p:cNvSpPr>
          <p:nvPr/>
        </p:nvSpPr>
        <p:spPr bwMode="auto">
          <a:xfrm>
            <a:off x="4644008" y="836712"/>
            <a:ext cx="2376264" cy="4896544"/>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 Composite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AutoShape 6"/>
          <p:cNvSpPr>
            <a:spLocks noChangeArrowheads="1"/>
          </p:cNvSpPr>
          <p:nvPr/>
        </p:nvSpPr>
        <p:spPr bwMode="auto">
          <a:xfrm>
            <a:off x="4716016" y="2420888"/>
            <a:ext cx="2232248" cy="31683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taskflow.orgcomp.view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AutoShape 6"/>
          <p:cNvSpPr>
            <a:spLocks noChangeArrowheads="1"/>
          </p:cNvSpPr>
          <p:nvPr/>
        </p:nvSpPr>
        <p:spPr bwMode="auto">
          <a:xfrm>
            <a:off x="4716016" y="1196752"/>
            <a:ext cx="2232248" cy="576064"/>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r>
              <a:rPr kumimoji="0" lang="en-AU" sz="1100" b="1" i="0" u="none" strike="noStrike" cap="none" normalizeH="0" baseline="0" dirty="0" smtClean="0">
                <a:ln>
                  <a:noFill/>
                </a:ln>
                <a:solidFill>
                  <a:srgbClr val="FFFFFF"/>
                </a:solidFill>
                <a:effectLst/>
                <a:latin typeface="Calibri" pitchFamily="34" charset="0"/>
                <a:cs typeface="Arial" pitchFamily="34" charset="0"/>
              </a:rPr>
              <a:t>. </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orgcomp.model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AutoShape 11"/>
          <p:cNvSpPr>
            <a:spLocks noChangeArrowheads="1"/>
          </p:cNvSpPr>
          <p:nvPr/>
        </p:nvSpPr>
        <p:spPr bwMode="auto">
          <a:xfrm>
            <a:off x="4788024" y="2780928"/>
            <a:ext cx="2088232" cy="2736304"/>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smtClean="0">
                <a:solidFill>
                  <a:srgbClr val="FFFFFF"/>
                </a:solidFill>
                <a:latin typeface="Calibri" pitchFamily="34" charset="0"/>
                <a:cs typeface="Arial" pitchFamily="34" charset="0"/>
              </a:rPr>
              <a:t>Orgs Composite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AutoShape 11"/>
          <p:cNvSpPr>
            <a:spLocks noChangeArrowheads="1"/>
          </p:cNvSpPr>
          <p:nvPr/>
        </p:nvSpPr>
        <p:spPr bwMode="auto">
          <a:xfrm>
            <a:off x="4932040" y="3140968"/>
            <a:ext cx="1800200" cy="86409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OrganisationsView.jsff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0" name="AutoShape 11"/>
          <p:cNvSpPr>
            <a:spLocks noChangeArrowheads="1"/>
          </p:cNvSpPr>
          <p:nvPr/>
        </p:nvSpPr>
        <p:spPr bwMode="auto">
          <a:xfrm>
            <a:off x="4932040" y="4437112"/>
            <a:ext cx="1800200" cy="792088"/>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OrganisationsEdit.jsff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3" name="AutoShape 11"/>
          <p:cNvSpPr>
            <a:spLocks noChangeArrowheads="1"/>
          </p:cNvSpPr>
          <p:nvPr/>
        </p:nvSpPr>
        <p:spPr bwMode="auto">
          <a:xfrm>
            <a:off x="5004048" y="3501008"/>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11"/>
          <p:cNvSpPr>
            <a:spLocks noChangeArrowheads="1"/>
          </p:cNvSpPr>
          <p:nvPr/>
        </p:nvSpPr>
        <p:spPr bwMode="auto">
          <a:xfrm>
            <a:off x="5004048" y="4797152"/>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2" name="Left-Right Arrow 51"/>
          <p:cNvSpPr/>
          <p:nvPr/>
        </p:nvSpPr>
        <p:spPr>
          <a:xfrm>
            <a:off x="3491880" y="4869160"/>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AutoShape 11"/>
          <p:cNvSpPr>
            <a:spLocks noChangeArrowheads="1"/>
          </p:cNvSpPr>
          <p:nvPr/>
        </p:nvSpPr>
        <p:spPr bwMode="auto">
          <a:xfrm>
            <a:off x="1835696" y="4797152"/>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OrganisationsForm.jsff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cxnSp>
        <p:nvCxnSpPr>
          <p:cNvPr id="56" name="Straight Arrow Connector 55"/>
          <p:cNvCxnSpPr/>
          <p:nvPr/>
        </p:nvCxnSpPr>
        <p:spPr>
          <a:xfrm rot="5400000">
            <a:off x="5184068" y="4257092"/>
            <a:ext cx="504056" cy="1588"/>
          </a:xfrm>
          <a:prstGeom prst="straightConnector1">
            <a:avLst/>
          </a:prstGeom>
          <a:ln w="28575">
            <a:noFill/>
            <a:tailEnd type="arrow"/>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5904942" y="4256298"/>
            <a:ext cx="504056" cy="1588"/>
          </a:xfrm>
          <a:prstGeom prst="straightConnector1">
            <a:avLst/>
          </a:prstGeom>
          <a:ln w="28575">
            <a:noFill/>
            <a:headEnd type="arrow"/>
            <a:tailEnd type="none"/>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4932040" y="4129335"/>
            <a:ext cx="504056"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r"/>
            <a:r>
              <a:rPr lang="en-AU" sz="1400" dirty="0" smtClean="0"/>
              <a:t>Edit</a:t>
            </a:r>
            <a:endParaRPr lang="en-AU" sz="1400" dirty="0"/>
          </a:p>
        </p:txBody>
      </p:sp>
      <p:sp>
        <p:nvSpPr>
          <p:cNvPr id="60" name="TextBox 59"/>
          <p:cNvSpPr txBox="1"/>
          <p:nvPr/>
        </p:nvSpPr>
        <p:spPr>
          <a:xfrm>
            <a:off x="6228184" y="4149080"/>
            <a:ext cx="648072"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AU" sz="1400" dirty="0" smtClean="0"/>
              <a:t>Back</a:t>
            </a:r>
            <a:endParaRPr lang="en-AU" sz="1400" dirty="0"/>
          </a:p>
        </p:txBody>
      </p:sp>
      <p:sp>
        <p:nvSpPr>
          <p:cNvPr id="51" name="Left-Right Arrow 50"/>
          <p:cNvSpPr/>
          <p:nvPr/>
        </p:nvSpPr>
        <p:spPr>
          <a:xfrm>
            <a:off x="3491880" y="3573016"/>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AutoShape 11"/>
          <p:cNvSpPr>
            <a:spLocks noChangeArrowheads="1"/>
          </p:cNvSpPr>
          <p:nvPr/>
        </p:nvSpPr>
        <p:spPr bwMode="auto">
          <a:xfrm>
            <a:off x="1835696" y="3501008"/>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61" name="Rectangle 60"/>
          <p:cNvSpPr/>
          <p:nvPr/>
        </p:nvSpPr>
        <p:spPr>
          <a:xfrm>
            <a:off x="-1116632" y="404664"/>
            <a:ext cx="2664296" cy="4392488"/>
          </a:xfrm>
          <a:prstGeom prst="rect">
            <a:avLst/>
          </a:prstGeom>
          <a:solidFill>
            <a:schemeClr val="bg1">
              <a:alpha val="78000"/>
            </a:schemeClr>
          </a:solidFill>
          <a:ln>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44" name="Straight Arrow Connector 43"/>
          <p:cNvCxnSpPr/>
          <p:nvPr/>
        </p:nvCxnSpPr>
        <p:spPr>
          <a:xfrm rot="5400000">
            <a:off x="5148064" y="4221088"/>
            <a:ext cx="57606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flipH="1" flipV="1">
            <a:off x="5871939" y="4217293"/>
            <a:ext cx="576064" cy="759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par>
                                <p:cTn id="57" presetID="10" presetClass="entr" presetSubtype="0"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fade">
                                      <p:cBhvr>
                                        <p:cTn id="64" dur="500"/>
                                        <p:tgtEl>
                                          <p:spTgt spid="5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39" grpId="0" animBg="1"/>
      <p:bldP spid="40" grpId="0" animBg="1"/>
      <p:bldP spid="50" grpId="0" animBg="1"/>
      <p:bldP spid="53" grpId="0" animBg="1"/>
      <p:bldP spid="54" grpId="0" animBg="1"/>
      <p:bldP spid="52" grpId="0" animBg="1"/>
      <p:bldP spid="58" grpId="0"/>
      <p:bldP spid="60" grpId="0"/>
      <p:bldP spid="5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40324" y="5723964"/>
            <a:ext cx="1867780" cy="369332"/>
          </a:xfrm>
          <a:prstGeom prst="rect">
            <a:avLst/>
          </a:prstGeom>
          <a:noFill/>
        </p:spPr>
        <p:txBody>
          <a:bodyPr wrap="square" rtlCol="0">
            <a:spAutoFit/>
          </a:bodyPr>
          <a:lstStyle/>
          <a:p>
            <a:pPr algn="ctr"/>
            <a:r>
              <a:rPr lang="en-AU" b="1" dirty="0" err="1" smtClean="0">
                <a:solidFill>
                  <a:srgbClr val="FF0000"/>
                </a:solidFill>
              </a:rPr>
              <a:t>EventsList.jsff</a:t>
            </a:r>
            <a:endParaRPr lang="en-AU" b="1" dirty="0">
              <a:solidFill>
                <a:srgbClr val="FF0000"/>
              </a:solidFill>
            </a:endParaRPr>
          </a:p>
        </p:txBody>
      </p:sp>
      <p:sp>
        <p:nvSpPr>
          <p:cNvPr id="8" name="Right Brace 7"/>
          <p:cNvSpPr/>
          <p:nvPr/>
        </p:nvSpPr>
        <p:spPr>
          <a:xfrm rot="16200000">
            <a:off x="4355976" y="-1611559"/>
            <a:ext cx="504056" cy="640871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9" name="TextBox 8"/>
          <p:cNvSpPr txBox="1"/>
          <p:nvPr/>
        </p:nvSpPr>
        <p:spPr>
          <a:xfrm>
            <a:off x="3131840" y="980728"/>
            <a:ext cx="3024336" cy="369332"/>
          </a:xfrm>
          <a:prstGeom prst="rect">
            <a:avLst/>
          </a:prstGeom>
          <a:noFill/>
        </p:spPr>
        <p:txBody>
          <a:bodyPr wrap="square" rtlCol="0">
            <a:spAutoFit/>
          </a:bodyPr>
          <a:lstStyle/>
          <a:p>
            <a:pPr algn="ctr"/>
            <a:r>
              <a:rPr lang="en-AU" b="1" dirty="0" err="1" smtClean="0">
                <a:solidFill>
                  <a:srgbClr val="FF0000"/>
                </a:solidFill>
              </a:rPr>
              <a:t>OrganisationsHeader.jsff</a:t>
            </a:r>
            <a:endParaRPr lang="en-AU" b="1" dirty="0">
              <a:solidFill>
                <a:srgbClr val="FF0000"/>
              </a:solidFill>
            </a:endParaRPr>
          </a:p>
        </p:txBody>
      </p:sp>
      <p:sp>
        <p:nvSpPr>
          <p:cNvPr id="10" name="Right Brace 9"/>
          <p:cNvSpPr/>
          <p:nvPr/>
        </p:nvSpPr>
        <p:spPr>
          <a:xfrm rot="5400000">
            <a:off x="4355976" y="2267580"/>
            <a:ext cx="504056" cy="640871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pic>
        <p:nvPicPr>
          <p:cNvPr id="3" name="Picture 2"/>
          <p:cNvPicPr>
            <a:picLocks noChangeAspect="1"/>
          </p:cNvPicPr>
          <p:nvPr/>
        </p:nvPicPr>
        <p:blipFill rotWithShape="1">
          <a:blip r:embed="rId2"/>
          <a:srcRect t="18294" r="29826" b="17172"/>
          <a:stretch/>
        </p:blipFill>
        <p:spPr>
          <a:xfrm>
            <a:off x="1403648" y="1916832"/>
            <a:ext cx="6381044" cy="32455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3313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5"/>
          <p:cNvSpPr>
            <a:spLocks noChangeArrowheads="1"/>
          </p:cNvSpPr>
          <p:nvPr/>
        </p:nvSpPr>
        <p:spPr bwMode="auto">
          <a:xfrm>
            <a:off x="395536" y="476672"/>
            <a:ext cx="2376264" cy="568863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AutoShape 6"/>
          <p:cNvSpPr>
            <a:spLocks noChangeArrowheads="1"/>
          </p:cNvSpPr>
          <p:nvPr/>
        </p:nvSpPr>
        <p:spPr bwMode="auto">
          <a:xfrm>
            <a:off x="467544" y="2420888"/>
            <a:ext cx="2232248" cy="360040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taskflow.orgserv.view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AutoShape 6"/>
          <p:cNvSpPr>
            <a:spLocks noChangeArrowheads="1"/>
          </p:cNvSpPr>
          <p:nvPr/>
        </p:nvSpPr>
        <p:spPr bwMode="auto">
          <a:xfrm>
            <a:off x="467544" y="83671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taskflow.orgserv.model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AutoShape 11"/>
          <p:cNvSpPr>
            <a:spLocks noChangeArrowheads="1"/>
          </p:cNvSpPr>
          <p:nvPr/>
        </p:nvSpPr>
        <p:spPr bwMode="auto">
          <a:xfrm>
            <a:off x="539552" y="112474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AutoShape 11"/>
          <p:cNvSpPr>
            <a:spLocks noChangeArrowheads="1"/>
          </p:cNvSpPr>
          <p:nvPr/>
        </p:nvSpPr>
        <p:spPr bwMode="auto">
          <a:xfrm>
            <a:off x="539552" y="3789040"/>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AutoShape 11"/>
          <p:cNvSpPr>
            <a:spLocks noChangeArrowheads="1"/>
          </p:cNvSpPr>
          <p:nvPr/>
        </p:nvSpPr>
        <p:spPr bwMode="auto">
          <a:xfrm>
            <a:off x="683568" y="119675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OrganisationsView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AutoShape 11"/>
          <p:cNvSpPr>
            <a:spLocks noChangeArrowheads="1"/>
          </p:cNvSpPr>
          <p:nvPr/>
        </p:nvSpPr>
        <p:spPr bwMode="auto">
          <a:xfrm>
            <a:off x="539552" y="5085184"/>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OrganisationsForm</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AutoShape 5"/>
          <p:cNvSpPr>
            <a:spLocks noChangeArrowheads="1"/>
          </p:cNvSpPr>
          <p:nvPr/>
        </p:nvSpPr>
        <p:spPr bwMode="auto">
          <a:xfrm>
            <a:off x="3347864" y="476672"/>
            <a:ext cx="2376264" cy="568863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Events Composite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AutoShape 6"/>
          <p:cNvSpPr>
            <a:spLocks noChangeArrowheads="1"/>
          </p:cNvSpPr>
          <p:nvPr/>
        </p:nvSpPr>
        <p:spPr bwMode="auto">
          <a:xfrm>
            <a:off x="3419872" y="2060848"/>
            <a:ext cx="2232248" cy="396044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taskflow.evtcomp.view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AutoShape 6"/>
          <p:cNvSpPr>
            <a:spLocks noChangeArrowheads="1"/>
          </p:cNvSpPr>
          <p:nvPr/>
        </p:nvSpPr>
        <p:spPr bwMode="auto">
          <a:xfrm>
            <a:off x="3419872" y="836712"/>
            <a:ext cx="2232248" cy="576064"/>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r>
              <a:rPr kumimoji="0" lang="en-AU" sz="1100" b="1" i="0" u="none" strike="noStrike" cap="none" normalizeH="0" baseline="0" dirty="0" smtClean="0">
                <a:ln>
                  <a:noFill/>
                </a:ln>
                <a:solidFill>
                  <a:srgbClr val="FFFFFF"/>
                </a:solidFill>
                <a:effectLst/>
                <a:latin typeface="Calibri" pitchFamily="34" charset="0"/>
                <a:cs typeface="Arial" pitchFamily="34" charset="0"/>
              </a:rPr>
              <a:t>. </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orgcomp.model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AutoShape 11"/>
          <p:cNvSpPr>
            <a:spLocks noChangeArrowheads="1"/>
          </p:cNvSpPr>
          <p:nvPr/>
        </p:nvSpPr>
        <p:spPr bwMode="auto">
          <a:xfrm>
            <a:off x="3491880" y="2420888"/>
            <a:ext cx="2088232" cy="3456384"/>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EventsComposite</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AutoShape 11"/>
          <p:cNvSpPr>
            <a:spLocks noChangeArrowheads="1"/>
          </p:cNvSpPr>
          <p:nvPr/>
        </p:nvSpPr>
        <p:spPr bwMode="auto">
          <a:xfrm>
            <a:off x="3635896" y="2780928"/>
            <a:ext cx="1800200" cy="194421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EventsView.jsff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3" name="AutoShape 11"/>
          <p:cNvSpPr>
            <a:spLocks noChangeArrowheads="1"/>
          </p:cNvSpPr>
          <p:nvPr/>
        </p:nvSpPr>
        <p:spPr bwMode="auto">
          <a:xfrm>
            <a:off x="3707904" y="3140968"/>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11"/>
          <p:cNvSpPr>
            <a:spLocks noChangeArrowheads="1"/>
          </p:cNvSpPr>
          <p:nvPr/>
        </p:nvSpPr>
        <p:spPr bwMode="auto">
          <a:xfrm>
            <a:off x="3707904" y="4077072"/>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23" name="AutoShape 11"/>
          <p:cNvSpPr>
            <a:spLocks noChangeArrowheads="1"/>
          </p:cNvSpPr>
          <p:nvPr/>
        </p:nvSpPr>
        <p:spPr bwMode="auto">
          <a:xfrm>
            <a:off x="683568" y="5445224"/>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OrganisationsForm.jsff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1" name="Left-Right Arrow 50"/>
          <p:cNvSpPr/>
          <p:nvPr/>
        </p:nvSpPr>
        <p:spPr>
          <a:xfrm>
            <a:off x="2339752" y="3212976"/>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AutoShape 11"/>
          <p:cNvSpPr>
            <a:spLocks noChangeArrowheads="1"/>
          </p:cNvSpPr>
          <p:nvPr/>
        </p:nvSpPr>
        <p:spPr bwMode="auto">
          <a:xfrm>
            <a:off x="683568" y="4149080"/>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38" name="AutoShape 11"/>
          <p:cNvSpPr>
            <a:spLocks noChangeArrowheads="1"/>
          </p:cNvSpPr>
          <p:nvPr/>
        </p:nvSpPr>
        <p:spPr bwMode="auto">
          <a:xfrm>
            <a:off x="539552" y="2780928"/>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OrganisationsHeader</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4" name="AutoShape 11"/>
          <p:cNvSpPr>
            <a:spLocks noChangeArrowheads="1"/>
          </p:cNvSpPr>
          <p:nvPr/>
        </p:nvSpPr>
        <p:spPr bwMode="auto">
          <a:xfrm>
            <a:off x="683568" y="3140968"/>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OrgHeader.jsff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46" name="AutoShape 5"/>
          <p:cNvSpPr>
            <a:spLocks noChangeArrowheads="1"/>
          </p:cNvSpPr>
          <p:nvPr/>
        </p:nvSpPr>
        <p:spPr bwMode="auto">
          <a:xfrm>
            <a:off x="6300192" y="476672"/>
            <a:ext cx="2376264" cy="568863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Events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 name="AutoShape 6"/>
          <p:cNvSpPr>
            <a:spLocks noChangeArrowheads="1"/>
          </p:cNvSpPr>
          <p:nvPr/>
        </p:nvSpPr>
        <p:spPr bwMode="auto">
          <a:xfrm>
            <a:off x="6372200" y="2420888"/>
            <a:ext cx="2232248" cy="360040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taskflow.evtserv.view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5" name="AutoShape 6"/>
          <p:cNvSpPr>
            <a:spLocks noChangeArrowheads="1"/>
          </p:cNvSpPr>
          <p:nvPr/>
        </p:nvSpPr>
        <p:spPr bwMode="auto">
          <a:xfrm>
            <a:off x="6372200" y="83671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taskflow.evtserv.model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6" name="AutoShape 11"/>
          <p:cNvSpPr>
            <a:spLocks noChangeArrowheads="1"/>
          </p:cNvSpPr>
          <p:nvPr/>
        </p:nvSpPr>
        <p:spPr bwMode="auto">
          <a:xfrm>
            <a:off x="6444208" y="112474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Evt</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8" name="AutoShape 11"/>
          <p:cNvSpPr>
            <a:spLocks noChangeArrowheads="1"/>
          </p:cNvSpPr>
          <p:nvPr/>
        </p:nvSpPr>
        <p:spPr bwMode="auto">
          <a:xfrm>
            <a:off x="6588224" y="119675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EventsView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4" name="AutoShape 11"/>
          <p:cNvSpPr>
            <a:spLocks noChangeArrowheads="1"/>
          </p:cNvSpPr>
          <p:nvPr/>
        </p:nvSpPr>
        <p:spPr bwMode="auto">
          <a:xfrm>
            <a:off x="3635896" y="5013176"/>
            <a:ext cx="1800200" cy="792088"/>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EventsEdit.jsff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75" name="AutoShape 11"/>
          <p:cNvSpPr>
            <a:spLocks noChangeArrowheads="1"/>
          </p:cNvSpPr>
          <p:nvPr/>
        </p:nvSpPr>
        <p:spPr bwMode="auto">
          <a:xfrm>
            <a:off x="3707904" y="5373216"/>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cxnSp>
        <p:nvCxnSpPr>
          <p:cNvPr id="76" name="Straight Arrow Connector 75"/>
          <p:cNvCxnSpPr/>
          <p:nvPr/>
        </p:nvCxnSpPr>
        <p:spPr>
          <a:xfrm rot="5400000">
            <a:off x="3887924" y="4833156"/>
            <a:ext cx="504056" cy="1588"/>
          </a:xfrm>
          <a:prstGeom prst="straightConnector1">
            <a:avLst/>
          </a:prstGeom>
          <a:ln w="28575">
            <a:noFill/>
            <a:tailEnd type="arrow"/>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4608798" y="4832362"/>
            <a:ext cx="504056" cy="1588"/>
          </a:xfrm>
          <a:prstGeom prst="straightConnector1">
            <a:avLst/>
          </a:prstGeom>
          <a:ln w="28575">
            <a:noFill/>
            <a:headEnd type="arrow"/>
            <a:tailEnd type="none"/>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635896" y="4705399"/>
            <a:ext cx="504056"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r"/>
            <a:r>
              <a:rPr lang="en-AU" sz="1400" dirty="0" smtClean="0"/>
              <a:t>Edit</a:t>
            </a:r>
            <a:endParaRPr lang="en-AU" sz="1400" dirty="0"/>
          </a:p>
        </p:txBody>
      </p:sp>
      <p:sp>
        <p:nvSpPr>
          <p:cNvPr id="79" name="TextBox 78"/>
          <p:cNvSpPr txBox="1"/>
          <p:nvPr/>
        </p:nvSpPr>
        <p:spPr>
          <a:xfrm>
            <a:off x="4932040" y="4725144"/>
            <a:ext cx="648072"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AU" sz="1400" dirty="0" smtClean="0"/>
              <a:t>Back</a:t>
            </a:r>
            <a:endParaRPr lang="en-AU" sz="1400" dirty="0"/>
          </a:p>
        </p:txBody>
      </p:sp>
      <p:sp>
        <p:nvSpPr>
          <p:cNvPr id="82" name="Left-Right Arrow 81"/>
          <p:cNvSpPr/>
          <p:nvPr/>
        </p:nvSpPr>
        <p:spPr>
          <a:xfrm>
            <a:off x="5148064" y="5445224"/>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3" name="Right Brace 82"/>
          <p:cNvSpPr/>
          <p:nvPr/>
        </p:nvSpPr>
        <p:spPr>
          <a:xfrm>
            <a:off x="2987824" y="2924944"/>
            <a:ext cx="504056" cy="64807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84" name="TextBox 83"/>
          <p:cNvSpPr txBox="1"/>
          <p:nvPr/>
        </p:nvSpPr>
        <p:spPr>
          <a:xfrm>
            <a:off x="3491880" y="3068960"/>
            <a:ext cx="2518639" cy="369332"/>
          </a:xfrm>
          <a:prstGeom prst="rect">
            <a:avLst/>
          </a:prstGeom>
          <a:noFill/>
        </p:spPr>
        <p:txBody>
          <a:bodyPr wrap="none" rtlCol="0">
            <a:spAutoFit/>
          </a:bodyPr>
          <a:lstStyle/>
          <a:p>
            <a:pPr algn="ctr"/>
            <a:r>
              <a:rPr lang="en-AU" b="1" dirty="0" err="1" smtClean="0">
                <a:solidFill>
                  <a:srgbClr val="FF0000"/>
                </a:solidFill>
              </a:rPr>
              <a:t>OrganisationsHeader</a:t>
            </a:r>
            <a:endParaRPr lang="en-AU" b="1" dirty="0">
              <a:solidFill>
                <a:srgbClr val="FF0000"/>
              </a:solidFill>
            </a:endParaRPr>
          </a:p>
        </p:txBody>
      </p:sp>
      <p:sp>
        <p:nvSpPr>
          <p:cNvPr id="87" name="Right Brace 86"/>
          <p:cNvSpPr/>
          <p:nvPr/>
        </p:nvSpPr>
        <p:spPr>
          <a:xfrm rot="10800000">
            <a:off x="5652120" y="3861048"/>
            <a:ext cx="504056" cy="64807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88" name="TextBox 87"/>
          <p:cNvSpPr txBox="1"/>
          <p:nvPr/>
        </p:nvSpPr>
        <p:spPr>
          <a:xfrm>
            <a:off x="4176464" y="3933056"/>
            <a:ext cx="1351652" cy="369332"/>
          </a:xfrm>
          <a:prstGeom prst="rect">
            <a:avLst/>
          </a:prstGeom>
          <a:noFill/>
        </p:spPr>
        <p:txBody>
          <a:bodyPr wrap="none" rtlCol="0">
            <a:spAutoFit/>
          </a:bodyPr>
          <a:lstStyle/>
          <a:p>
            <a:pPr algn="ctr"/>
            <a:r>
              <a:rPr lang="en-AU" b="1" dirty="0" err="1" smtClean="0">
                <a:solidFill>
                  <a:srgbClr val="FF0000"/>
                </a:solidFill>
              </a:rPr>
              <a:t>EventsList</a:t>
            </a:r>
            <a:endParaRPr lang="en-AU" b="1" dirty="0">
              <a:solidFill>
                <a:srgbClr val="FF0000"/>
              </a:solidFill>
            </a:endParaRPr>
          </a:p>
        </p:txBody>
      </p:sp>
      <p:cxnSp>
        <p:nvCxnSpPr>
          <p:cNvPr id="45" name="Straight Arrow Connector 44"/>
          <p:cNvCxnSpPr/>
          <p:nvPr/>
        </p:nvCxnSpPr>
        <p:spPr>
          <a:xfrm rot="5400000">
            <a:off x="3852714" y="4796358"/>
            <a:ext cx="57606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flipH="1" flipV="1">
            <a:off x="4576589" y="4792563"/>
            <a:ext cx="576064" cy="759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0" name="AutoShape 11"/>
          <p:cNvSpPr>
            <a:spLocks noChangeArrowheads="1"/>
          </p:cNvSpPr>
          <p:nvPr/>
        </p:nvSpPr>
        <p:spPr bwMode="auto">
          <a:xfrm>
            <a:off x="6444208" y="5085184"/>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EventsForm</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 name="AutoShape 11"/>
          <p:cNvSpPr>
            <a:spLocks noChangeArrowheads="1"/>
          </p:cNvSpPr>
          <p:nvPr/>
        </p:nvSpPr>
        <p:spPr bwMode="auto">
          <a:xfrm>
            <a:off x="6588224" y="5445224"/>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EventsForm.jsff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2" name="Left-Right Arrow 51"/>
          <p:cNvSpPr/>
          <p:nvPr/>
        </p:nvSpPr>
        <p:spPr>
          <a:xfrm>
            <a:off x="5148064" y="4149080"/>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7" name="AutoShape 11"/>
          <p:cNvSpPr>
            <a:spLocks noChangeArrowheads="1"/>
          </p:cNvSpPr>
          <p:nvPr/>
        </p:nvSpPr>
        <p:spPr bwMode="auto">
          <a:xfrm>
            <a:off x="6444208" y="3789040"/>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EventsList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1" name="AutoShape 11"/>
          <p:cNvSpPr>
            <a:spLocks noChangeArrowheads="1"/>
          </p:cNvSpPr>
          <p:nvPr/>
        </p:nvSpPr>
        <p:spPr bwMode="auto">
          <a:xfrm>
            <a:off x="6588224" y="4149080"/>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EventsList.jsff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83"/>
                                        </p:tgtEl>
                                        <p:attrNameLst>
                                          <p:attrName>style.visibility</p:attrName>
                                        </p:attrNameLst>
                                      </p:cBhvr>
                                      <p:to>
                                        <p:strVal val="hidden"/>
                                      </p:to>
                                    </p:set>
                                  </p:childTnLst>
                                </p:cTn>
                              </p:par>
                              <p:par>
                                <p:cTn id="21" presetID="1" presetClass="exit" presetSubtype="0" fill="hold" grpId="2" nodeType="withEffect">
                                  <p:stCondLst>
                                    <p:cond delay="0"/>
                                  </p:stCondLst>
                                  <p:childTnLst>
                                    <p:set>
                                      <p:cBhvr>
                                        <p:cTn id="22" dur="1" fill="hold">
                                          <p:stCondLst>
                                            <p:cond delay="0"/>
                                          </p:stCondLst>
                                        </p:cTn>
                                        <p:tgtEl>
                                          <p:spTgt spid="84"/>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500"/>
                                        <p:tgtEl>
                                          <p:spTgt spid="6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500"/>
                                        <p:tgtEl>
                                          <p:spTgt spid="6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fade">
                                      <p:cBhvr>
                                        <p:cTn id="49" dur="500"/>
                                        <p:tgtEl>
                                          <p:spTgt spid="7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grpId="1" nodeType="clickEffect">
                                  <p:stCondLst>
                                    <p:cond delay="0"/>
                                  </p:stCondLst>
                                  <p:childTnLst>
                                    <p:set>
                                      <p:cBhvr>
                                        <p:cTn id="59" dur="1" fill="hold">
                                          <p:stCondLst>
                                            <p:cond delay="0"/>
                                          </p:stCondLst>
                                        </p:cTn>
                                        <p:tgtEl>
                                          <p:spTgt spid="87"/>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88"/>
                                        </p:tgtEl>
                                        <p:attrNameLst>
                                          <p:attrName>style.visibility</p:attrName>
                                        </p:attrNameLst>
                                      </p:cBhvr>
                                      <p:to>
                                        <p:strVal val="hidden"/>
                                      </p:to>
                                    </p:se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500"/>
                                        <p:tgtEl>
                                          <p:spTgt spid="53"/>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childTnLst>
                          </p:cTn>
                        </p:par>
                        <p:par>
                          <p:cTn id="97" fill="hold">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80"/>
                                        </p:tgtEl>
                                        <p:attrNameLst>
                                          <p:attrName>style.visibility</p:attrName>
                                        </p:attrNameLst>
                                      </p:cBhvr>
                                      <p:to>
                                        <p:strVal val="visible"/>
                                      </p:to>
                                    </p:set>
                                    <p:animEffect transition="in" filter="fade">
                                      <p:cBhvr>
                                        <p:cTn id="105" dur="500"/>
                                        <p:tgtEl>
                                          <p:spTgt spid="8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81"/>
                                        </p:tgtEl>
                                        <p:attrNameLst>
                                          <p:attrName>style.visibility</p:attrName>
                                        </p:attrNameLst>
                                      </p:cBhvr>
                                      <p:to>
                                        <p:strVal val="visible"/>
                                      </p:to>
                                    </p:set>
                                    <p:animEffect transition="in" filter="fade">
                                      <p:cBhvr>
                                        <p:cTn id="108" dur="500"/>
                                        <p:tgtEl>
                                          <p:spTgt spid="81"/>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74"/>
                                        </p:tgtEl>
                                        <p:attrNameLst>
                                          <p:attrName>style.visibility</p:attrName>
                                        </p:attrNameLst>
                                      </p:cBhvr>
                                      <p:to>
                                        <p:strVal val="visible"/>
                                      </p:to>
                                    </p:set>
                                    <p:animEffect transition="in" filter="fade">
                                      <p:cBhvr>
                                        <p:cTn id="113" dur="500"/>
                                        <p:tgtEl>
                                          <p:spTgt spid="7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fade">
                                      <p:cBhvr>
                                        <p:cTn id="116" dur="500"/>
                                        <p:tgtEl>
                                          <p:spTgt spid="75"/>
                                        </p:tgtEl>
                                      </p:cBhvr>
                                    </p:animEffect>
                                  </p:childTnLst>
                                </p:cTn>
                              </p:par>
                              <p:par>
                                <p:cTn id="117" presetID="10" presetClass="entr" presetSubtype="0" fill="hold" nodeType="with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500"/>
                                        <p:tgtEl>
                                          <p:spTgt spid="76"/>
                                        </p:tgtEl>
                                      </p:cBhvr>
                                    </p:animEffect>
                                  </p:childTnLst>
                                </p:cTn>
                              </p:par>
                              <p:par>
                                <p:cTn id="120" presetID="10" presetClass="entr" presetSubtype="0" fill="hold" nodeType="with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fade">
                                      <p:cBhvr>
                                        <p:cTn id="122" dur="500"/>
                                        <p:tgtEl>
                                          <p:spTgt spid="77"/>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fade">
                                      <p:cBhvr>
                                        <p:cTn id="125" dur="500"/>
                                        <p:tgtEl>
                                          <p:spTgt spid="7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79"/>
                                        </p:tgtEl>
                                        <p:attrNameLst>
                                          <p:attrName>style.visibility</p:attrName>
                                        </p:attrNameLst>
                                      </p:cBhvr>
                                      <p:to>
                                        <p:strVal val="visible"/>
                                      </p:to>
                                    </p:set>
                                    <p:animEffect transition="in" filter="fade">
                                      <p:cBhvr>
                                        <p:cTn id="128" dur="500"/>
                                        <p:tgtEl>
                                          <p:spTgt spid="7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82"/>
                                        </p:tgtEl>
                                        <p:attrNameLst>
                                          <p:attrName>style.visibility</p:attrName>
                                        </p:attrNameLst>
                                      </p:cBhvr>
                                      <p:to>
                                        <p:strVal val="visible"/>
                                      </p:to>
                                    </p:set>
                                    <p:animEffect transition="in" filter="fade">
                                      <p:cBhvr>
                                        <p:cTn id="131" dur="500"/>
                                        <p:tgtEl>
                                          <p:spTgt spid="82"/>
                                        </p:tgtEl>
                                      </p:cBhvr>
                                    </p:animEffect>
                                  </p:childTnLst>
                                </p:cTn>
                              </p:par>
                              <p:par>
                                <p:cTn id="132" presetID="10" presetClass="entr" presetSubtype="0" fill="hold" nodeType="withEffect">
                                  <p:stCondLst>
                                    <p:cond delay="0"/>
                                  </p:stCondLst>
                                  <p:childTnLst>
                                    <p:set>
                                      <p:cBhvr>
                                        <p:cTn id="133" dur="1" fill="hold">
                                          <p:stCondLst>
                                            <p:cond delay="0"/>
                                          </p:stCondLst>
                                        </p:cTn>
                                        <p:tgtEl>
                                          <p:spTgt spid="45"/>
                                        </p:tgtEl>
                                        <p:attrNameLst>
                                          <p:attrName>style.visibility</p:attrName>
                                        </p:attrNameLst>
                                      </p:cBhvr>
                                      <p:to>
                                        <p:strVal val="visible"/>
                                      </p:to>
                                    </p:set>
                                    <p:animEffect transition="in" filter="fade">
                                      <p:cBhvr>
                                        <p:cTn id="134" dur="500"/>
                                        <p:tgtEl>
                                          <p:spTgt spid="45"/>
                                        </p:tgtEl>
                                      </p:cBhvr>
                                    </p:animEffect>
                                  </p:childTnLst>
                                </p:cTn>
                              </p:par>
                              <p:par>
                                <p:cTn id="135" presetID="10" presetClass="entr" presetSubtype="0" fill="hold"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fade">
                                      <p:cBhvr>
                                        <p:cTn id="1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39" grpId="0" animBg="1"/>
      <p:bldP spid="40" grpId="0" animBg="1"/>
      <p:bldP spid="53" grpId="0" animBg="1"/>
      <p:bldP spid="54" grpId="0" animBg="1"/>
      <p:bldP spid="51" grpId="0" animBg="1"/>
      <p:bldP spid="38" grpId="0" animBg="1"/>
      <p:bldP spid="44" grpId="0" animBg="1"/>
      <p:bldP spid="46" grpId="0" animBg="1"/>
      <p:bldP spid="49" grpId="0" animBg="1"/>
      <p:bldP spid="55" grpId="0" animBg="1"/>
      <p:bldP spid="66" grpId="0" animBg="1"/>
      <p:bldP spid="68" grpId="0" animBg="1"/>
      <p:bldP spid="74" grpId="0" animBg="1"/>
      <p:bldP spid="75" grpId="0" animBg="1"/>
      <p:bldP spid="78" grpId="0"/>
      <p:bldP spid="79" grpId="0"/>
      <p:bldP spid="82" grpId="0" animBg="1"/>
      <p:bldP spid="83" grpId="0" animBg="1"/>
      <p:bldP spid="83" grpId="1" animBg="1"/>
      <p:bldP spid="84" grpId="1"/>
      <p:bldP spid="84" grpId="2"/>
      <p:bldP spid="87" grpId="0" animBg="1"/>
      <p:bldP spid="87" grpId="1" animBg="1"/>
      <p:bldP spid="88" grpId="0"/>
      <p:bldP spid="88" grpId="1"/>
      <p:bldP spid="80" grpId="0" animBg="1"/>
      <p:bldP spid="81" grpId="0" animBg="1"/>
      <p:bldP spid="52" grpId="0" animBg="1"/>
      <p:bldP spid="67" grpId="0" animBg="1"/>
      <p:bldP spid="7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19872" y="5723964"/>
            <a:ext cx="2304256" cy="369332"/>
          </a:xfrm>
          <a:prstGeom prst="rect">
            <a:avLst/>
          </a:prstGeom>
          <a:noFill/>
        </p:spPr>
        <p:txBody>
          <a:bodyPr wrap="square" rtlCol="0">
            <a:spAutoFit/>
          </a:bodyPr>
          <a:lstStyle/>
          <a:p>
            <a:pPr algn="ctr"/>
            <a:r>
              <a:rPr lang="en-AU" b="1" dirty="0" err="1" smtClean="0">
                <a:solidFill>
                  <a:srgbClr val="FF0000"/>
                </a:solidFill>
              </a:rPr>
              <a:t>BookingsList.jsff</a:t>
            </a:r>
            <a:endParaRPr lang="en-AU" b="1" dirty="0">
              <a:solidFill>
                <a:srgbClr val="FF0000"/>
              </a:solidFill>
            </a:endParaRPr>
          </a:p>
        </p:txBody>
      </p:sp>
      <p:sp>
        <p:nvSpPr>
          <p:cNvPr id="8" name="Right Brace 7"/>
          <p:cNvSpPr/>
          <p:nvPr/>
        </p:nvSpPr>
        <p:spPr>
          <a:xfrm rot="16200000">
            <a:off x="4355976" y="-1611559"/>
            <a:ext cx="504056" cy="640871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9" name="TextBox 8"/>
          <p:cNvSpPr txBox="1"/>
          <p:nvPr/>
        </p:nvSpPr>
        <p:spPr>
          <a:xfrm>
            <a:off x="3131840" y="980728"/>
            <a:ext cx="3024336" cy="369332"/>
          </a:xfrm>
          <a:prstGeom prst="rect">
            <a:avLst/>
          </a:prstGeom>
          <a:noFill/>
        </p:spPr>
        <p:txBody>
          <a:bodyPr wrap="square" rtlCol="0">
            <a:spAutoFit/>
          </a:bodyPr>
          <a:lstStyle/>
          <a:p>
            <a:pPr algn="ctr"/>
            <a:r>
              <a:rPr lang="en-AU" b="1" dirty="0" err="1" smtClean="0">
                <a:solidFill>
                  <a:srgbClr val="FF0000"/>
                </a:solidFill>
              </a:rPr>
              <a:t>OrganisationsHeader.jsff</a:t>
            </a:r>
            <a:endParaRPr lang="en-AU" b="1" dirty="0">
              <a:solidFill>
                <a:srgbClr val="FF0000"/>
              </a:solidFill>
            </a:endParaRPr>
          </a:p>
        </p:txBody>
      </p:sp>
      <p:sp>
        <p:nvSpPr>
          <p:cNvPr id="10" name="Right Brace 9"/>
          <p:cNvSpPr/>
          <p:nvPr/>
        </p:nvSpPr>
        <p:spPr>
          <a:xfrm rot="5400000">
            <a:off x="4355976" y="2267580"/>
            <a:ext cx="504056" cy="6408712"/>
          </a:xfrm>
          <a:prstGeom prst="rightBrace">
            <a:avLst>
              <a:gd name="adj1" fmla="val 22076"/>
              <a:gd name="adj2" fmla="val 50358"/>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pic>
        <p:nvPicPr>
          <p:cNvPr id="7" name="Picture 6"/>
          <p:cNvPicPr>
            <a:picLocks noChangeAspect="1"/>
          </p:cNvPicPr>
          <p:nvPr/>
        </p:nvPicPr>
        <p:blipFill rotWithShape="1">
          <a:blip r:embed="rId2"/>
          <a:srcRect t="18575" r="29982" b="16565"/>
          <a:stretch/>
        </p:blipFill>
        <p:spPr>
          <a:xfrm>
            <a:off x="1403648" y="1916832"/>
            <a:ext cx="6366933" cy="3261946"/>
          </a:xfrm>
          <a:prstGeom prst="rect">
            <a:avLst/>
          </a:prstGeom>
        </p:spPr>
      </p:pic>
    </p:spTree>
    <p:extLst>
      <p:ext uri="{BB962C8B-B14F-4D97-AF65-F5344CB8AC3E}">
        <p14:creationId xmlns:p14="http://schemas.microsoft.com/office/powerpoint/2010/main" val="89317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5"/>
          <p:cNvSpPr>
            <a:spLocks noChangeArrowheads="1"/>
          </p:cNvSpPr>
          <p:nvPr/>
        </p:nvSpPr>
        <p:spPr bwMode="auto">
          <a:xfrm>
            <a:off x="467544" y="476672"/>
            <a:ext cx="2376264" cy="568863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AutoShape 6"/>
          <p:cNvSpPr>
            <a:spLocks noChangeArrowheads="1"/>
          </p:cNvSpPr>
          <p:nvPr/>
        </p:nvSpPr>
        <p:spPr bwMode="auto">
          <a:xfrm>
            <a:off x="539552" y="2420888"/>
            <a:ext cx="2232248" cy="360040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taskflow.orgserv.view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AutoShape 6"/>
          <p:cNvSpPr>
            <a:spLocks noChangeArrowheads="1"/>
          </p:cNvSpPr>
          <p:nvPr/>
        </p:nvSpPr>
        <p:spPr bwMode="auto">
          <a:xfrm>
            <a:off x="539552" y="83671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taskflow.orgserv.model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AutoShape 11"/>
          <p:cNvSpPr>
            <a:spLocks noChangeArrowheads="1"/>
          </p:cNvSpPr>
          <p:nvPr/>
        </p:nvSpPr>
        <p:spPr bwMode="auto">
          <a:xfrm>
            <a:off x="611560" y="112474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OrgAppModule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AutoShape 11"/>
          <p:cNvSpPr>
            <a:spLocks noChangeArrowheads="1"/>
          </p:cNvSpPr>
          <p:nvPr/>
        </p:nvSpPr>
        <p:spPr bwMode="auto">
          <a:xfrm>
            <a:off x="611560" y="3789040"/>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AutoShape 11"/>
          <p:cNvSpPr>
            <a:spLocks noChangeArrowheads="1"/>
          </p:cNvSpPr>
          <p:nvPr/>
        </p:nvSpPr>
        <p:spPr bwMode="auto">
          <a:xfrm>
            <a:off x="755576" y="119675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OrganisationsView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AutoShape 11"/>
          <p:cNvSpPr>
            <a:spLocks noChangeArrowheads="1"/>
          </p:cNvSpPr>
          <p:nvPr/>
        </p:nvSpPr>
        <p:spPr bwMode="auto">
          <a:xfrm>
            <a:off x="611560" y="5085184"/>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OrganisationsForm</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AutoShape 5"/>
          <p:cNvSpPr>
            <a:spLocks noChangeArrowheads="1"/>
          </p:cNvSpPr>
          <p:nvPr/>
        </p:nvSpPr>
        <p:spPr bwMode="auto">
          <a:xfrm>
            <a:off x="3419872" y="476672"/>
            <a:ext cx="2376264" cy="568863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Bookings Composite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AutoShape 6"/>
          <p:cNvSpPr>
            <a:spLocks noChangeArrowheads="1"/>
          </p:cNvSpPr>
          <p:nvPr/>
        </p:nvSpPr>
        <p:spPr bwMode="auto">
          <a:xfrm>
            <a:off x="3491880" y="2060848"/>
            <a:ext cx="2232248" cy="396044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taskflow.bookcomp.view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AutoShape 6"/>
          <p:cNvSpPr>
            <a:spLocks noChangeArrowheads="1"/>
          </p:cNvSpPr>
          <p:nvPr/>
        </p:nvSpPr>
        <p:spPr bwMode="auto">
          <a:xfrm>
            <a:off x="3491880" y="836712"/>
            <a:ext cx="2232248" cy="576064"/>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r>
              <a:rPr lang="en-AU" sz="1100" b="1" dirty="0" err="1" smtClean="0">
                <a:solidFill>
                  <a:srgbClr val="FFFFFF"/>
                </a:solidFill>
                <a:latin typeface="Calibri" pitchFamily="34" charset="0"/>
                <a:cs typeface="Arial" pitchFamily="34" charset="0"/>
              </a:rPr>
              <a:t>book</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AutoShape 11"/>
          <p:cNvSpPr>
            <a:spLocks noChangeArrowheads="1"/>
          </p:cNvSpPr>
          <p:nvPr/>
        </p:nvSpPr>
        <p:spPr bwMode="auto">
          <a:xfrm>
            <a:off x="3563888" y="2420888"/>
            <a:ext cx="2088232" cy="3456384"/>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BookingsComposite</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AutoShape 11"/>
          <p:cNvSpPr>
            <a:spLocks noChangeArrowheads="1"/>
          </p:cNvSpPr>
          <p:nvPr/>
        </p:nvSpPr>
        <p:spPr bwMode="auto">
          <a:xfrm>
            <a:off x="3707904" y="2780928"/>
            <a:ext cx="1800200" cy="194421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BookingsView.jsff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3" name="AutoShape 11"/>
          <p:cNvSpPr>
            <a:spLocks noChangeArrowheads="1"/>
          </p:cNvSpPr>
          <p:nvPr/>
        </p:nvSpPr>
        <p:spPr bwMode="auto">
          <a:xfrm>
            <a:off x="3779912" y="3140968"/>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11"/>
          <p:cNvSpPr>
            <a:spLocks noChangeArrowheads="1"/>
          </p:cNvSpPr>
          <p:nvPr/>
        </p:nvSpPr>
        <p:spPr bwMode="auto">
          <a:xfrm>
            <a:off x="3779912" y="4077072"/>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23" name="AutoShape 11"/>
          <p:cNvSpPr>
            <a:spLocks noChangeArrowheads="1"/>
          </p:cNvSpPr>
          <p:nvPr/>
        </p:nvSpPr>
        <p:spPr bwMode="auto">
          <a:xfrm>
            <a:off x="755576" y="5445224"/>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OrganisationsForm.jsff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1" name="Left-Right Arrow 50"/>
          <p:cNvSpPr/>
          <p:nvPr/>
        </p:nvSpPr>
        <p:spPr>
          <a:xfrm>
            <a:off x="2411760" y="3212976"/>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AutoShape 11"/>
          <p:cNvSpPr>
            <a:spLocks noChangeArrowheads="1"/>
          </p:cNvSpPr>
          <p:nvPr/>
        </p:nvSpPr>
        <p:spPr bwMode="auto">
          <a:xfrm>
            <a:off x="755576" y="4149080"/>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38" name="AutoShape 11"/>
          <p:cNvSpPr>
            <a:spLocks noChangeArrowheads="1"/>
          </p:cNvSpPr>
          <p:nvPr/>
        </p:nvSpPr>
        <p:spPr bwMode="auto">
          <a:xfrm>
            <a:off x="611560" y="2780928"/>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OrganisationsHeader</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4" name="AutoShape 11"/>
          <p:cNvSpPr>
            <a:spLocks noChangeArrowheads="1"/>
          </p:cNvSpPr>
          <p:nvPr/>
        </p:nvSpPr>
        <p:spPr bwMode="auto">
          <a:xfrm>
            <a:off x="755576" y="3140968"/>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OrgHeader.jsff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46" name="AutoShape 5"/>
          <p:cNvSpPr>
            <a:spLocks noChangeArrowheads="1"/>
          </p:cNvSpPr>
          <p:nvPr/>
        </p:nvSpPr>
        <p:spPr bwMode="auto">
          <a:xfrm>
            <a:off x="6372200" y="476672"/>
            <a:ext cx="2376264" cy="5688632"/>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Bookings Services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 name="AutoShape 6"/>
          <p:cNvSpPr>
            <a:spLocks noChangeArrowheads="1"/>
          </p:cNvSpPr>
          <p:nvPr/>
        </p:nvSpPr>
        <p:spPr bwMode="auto">
          <a:xfrm>
            <a:off x="6444208" y="2420888"/>
            <a:ext cx="2232248" cy="360040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taskflow.bookserv.view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5" name="AutoShape 6"/>
          <p:cNvSpPr>
            <a:spLocks noChangeArrowheads="1"/>
          </p:cNvSpPr>
          <p:nvPr/>
        </p:nvSpPr>
        <p:spPr bwMode="auto">
          <a:xfrm>
            <a:off x="6444208" y="836712"/>
            <a:ext cx="2232248" cy="136815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Taskflow.bookserv.model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6" name="AutoShape 11"/>
          <p:cNvSpPr>
            <a:spLocks noChangeArrowheads="1"/>
          </p:cNvSpPr>
          <p:nvPr/>
        </p:nvSpPr>
        <p:spPr bwMode="auto">
          <a:xfrm>
            <a:off x="6516216" y="1124744"/>
            <a:ext cx="2088232" cy="936104"/>
          </a:xfrm>
          <a:prstGeom prst="roundRect">
            <a:avLst>
              <a:gd name="adj" fmla="val 13769"/>
            </a:avLst>
          </a:prstGeom>
          <a:solidFill>
            <a:srgbClr val="FF7C8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AU" sz="1100" b="1" i="0"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1100" b="1" dirty="0" smtClean="0">
              <a:solidFill>
                <a:srgbClr val="FFFFFF"/>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lang="en-AU" sz="1100" b="1" dirty="0" err="1" smtClean="0">
                <a:solidFill>
                  <a:srgbClr val="FFFFFF"/>
                </a:solidFill>
                <a:latin typeface="Calibri" pitchFamily="34" charset="0"/>
                <a:cs typeface="Arial" pitchFamily="34" charset="0"/>
              </a:rPr>
              <a:t>Book</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AppModule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8" name="AutoShape 11"/>
          <p:cNvSpPr>
            <a:spLocks noChangeArrowheads="1"/>
          </p:cNvSpPr>
          <p:nvPr/>
        </p:nvSpPr>
        <p:spPr bwMode="auto">
          <a:xfrm>
            <a:off x="6660232" y="1196752"/>
            <a:ext cx="1800200" cy="504056"/>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1" u="none" strike="noStrike" cap="none" normalizeH="0" baseline="0" dirty="0" err="1" smtClean="0">
                <a:ln>
                  <a:noFill/>
                </a:ln>
                <a:solidFill>
                  <a:srgbClr val="FFFFFF"/>
                </a:solidFill>
                <a:effectLst/>
                <a:latin typeface="Calibri" pitchFamily="34" charset="0"/>
                <a:cs typeface="Arial" pitchFamily="34" charset="0"/>
              </a:rPr>
              <a:t>BookingsView</a:t>
            </a:r>
            <a:endParaRPr kumimoji="0" lang="en-AU" sz="1100" b="1" i="1" u="none" strike="noStrike" cap="none" normalizeH="0" baseline="0" dirty="0" smtClean="0">
              <a:ln>
                <a:noFill/>
              </a:ln>
              <a:solidFill>
                <a:srgbClr val="FFFFFF"/>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View Object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2" name="Left-Right Arrow 51"/>
          <p:cNvSpPr/>
          <p:nvPr/>
        </p:nvSpPr>
        <p:spPr>
          <a:xfrm>
            <a:off x="5220072" y="4149080"/>
            <a:ext cx="1656184"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7" name="AutoShape 11"/>
          <p:cNvSpPr>
            <a:spLocks noChangeArrowheads="1"/>
          </p:cNvSpPr>
          <p:nvPr/>
        </p:nvSpPr>
        <p:spPr bwMode="auto">
          <a:xfrm>
            <a:off x="6516216" y="3789040"/>
            <a:ext cx="2088232" cy="792088"/>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BookingsList</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1" name="AutoShape 11"/>
          <p:cNvSpPr>
            <a:spLocks noChangeArrowheads="1"/>
          </p:cNvSpPr>
          <p:nvPr/>
        </p:nvSpPr>
        <p:spPr bwMode="auto">
          <a:xfrm>
            <a:off x="6660232" y="4149080"/>
            <a:ext cx="1800200" cy="288032"/>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BookingsList.jsff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500"/>
                                        <p:tgtEl>
                                          <p:spTgt spid="7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39" grpId="0" animBg="1"/>
      <p:bldP spid="40" grpId="0" animBg="1"/>
      <p:bldP spid="53" grpId="0" animBg="1"/>
      <p:bldP spid="54" grpId="0" animBg="1"/>
      <p:bldP spid="51" grpId="0" animBg="1"/>
      <p:bldP spid="46" grpId="0" animBg="1"/>
      <p:bldP spid="49" grpId="0" animBg="1"/>
      <p:bldP spid="55" grpId="0" animBg="1"/>
      <p:bldP spid="66" grpId="0" animBg="1"/>
      <p:bldP spid="68" grpId="0" animBg="1"/>
      <p:bldP spid="52" grpId="0" animBg="1"/>
      <p:bldP spid="67" grpId="0" animBg="1"/>
      <p:bldP spid="7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5"/>
          <p:cNvSpPr>
            <a:spLocks noChangeArrowheads="1"/>
          </p:cNvSpPr>
          <p:nvPr/>
        </p:nvSpPr>
        <p:spPr bwMode="auto">
          <a:xfrm>
            <a:off x="251520" y="3356992"/>
            <a:ext cx="2376264" cy="350100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Organisations</a:t>
            </a:r>
            <a:r>
              <a:rPr kumimoji="0" lang="en-AU" sz="1100" b="1" i="0" u="none" strike="noStrike" cap="none" normalizeH="0" dirty="0" smtClean="0">
                <a:ln>
                  <a:noFill/>
                </a:ln>
                <a:solidFill>
                  <a:srgbClr val="FFFFFF"/>
                </a:solidFill>
                <a:effectLst/>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Composite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AutoShape 6"/>
          <p:cNvSpPr>
            <a:spLocks noChangeArrowheads="1"/>
          </p:cNvSpPr>
          <p:nvPr/>
        </p:nvSpPr>
        <p:spPr bwMode="auto">
          <a:xfrm>
            <a:off x="323528" y="4265712"/>
            <a:ext cx="2232248" cy="244827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taskflow.orgcomp.view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2" name="AutoShape 6"/>
          <p:cNvSpPr>
            <a:spLocks noChangeArrowheads="1"/>
          </p:cNvSpPr>
          <p:nvPr/>
        </p:nvSpPr>
        <p:spPr bwMode="auto">
          <a:xfrm>
            <a:off x="323528" y="3789040"/>
            <a:ext cx="2232248" cy="360040"/>
          </a:xfrm>
          <a:prstGeom prst="roundRect">
            <a:avLst>
              <a:gd name="adj" fmla="val 45951"/>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r>
              <a:rPr lang="en-AU" sz="1100" b="1" dirty="0" err="1" smtClean="0">
                <a:solidFill>
                  <a:srgbClr val="FFFFFF"/>
                </a:solidFill>
                <a:latin typeface="Calibri" pitchFamily="34" charset="0"/>
                <a:cs typeface="Arial" pitchFamily="34" charset="0"/>
              </a:rPr>
              <a:t>org</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 name="AutoShape 5"/>
          <p:cNvSpPr>
            <a:spLocks noChangeArrowheads="1"/>
          </p:cNvSpPr>
          <p:nvPr/>
        </p:nvSpPr>
        <p:spPr bwMode="auto">
          <a:xfrm>
            <a:off x="3347864" y="3356992"/>
            <a:ext cx="2376264" cy="350100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Events Composite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AutoShape 6"/>
          <p:cNvSpPr>
            <a:spLocks noChangeArrowheads="1"/>
          </p:cNvSpPr>
          <p:nvPr/>
        </p:nvSpPr>
        <p:spPr bwMode="auto">
          <a:xfrm>
            <a:off x="3419872" y="4265712"/>
            <a:ext cx="2232248" cy="244827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taskflow.evtcomp.view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 name="AutoShape 6"/>
          <p:cNvSpPr>
            <a:spLocks noChangeArrowheads="1"/>
          </p:cNvSpPr>
          <p:nvPr/>
        </p:nvSpPr>
        <p:spPr bwMode="auto">
          <a:xfrm>
            <a:off x="3419872" y="3789040"/>
            <a:ext cx="2232248" cy="360040"/>
          </a:xfrm>
          <a:prstGeom prst="roundRect">
            <a:avLst>
              <a:gd name="adj" fmla="val 38896"/>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r>
              <a:rPr lang="en-AU" sz="1100" b="1" dirty="0" err="1" smtClean="0">
                <a:solidFill>
                  <a:srgbClr val="FFFFFF"/>
                </a:solidFill>
                <a:latin typeface="Calibri" pitchFamily="34" charset="0"/>
                <a:cs typeface="Arial" pitchFamily="34" charset="0"/>
              </a:rPr>
              <a:t>evt</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7" name="AutoShape 5"/>
          <p:cNvSpPr>
            <a:spLocks noChangeArrowheads="1"/>
          </p:cNvSpPr>
          <p:nvPr/>
        </p:nvSpPr>
        <p:spPr bwMode="auto">
          <a:xfrm>
            <a:off x="6372200" y="3356992"/>
            <a:ext cx="2376264" cy="3501008"/>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Bookings Composite TF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 name="AutoShape 6"/>
          <p:cNvSpPr>
            <a:spLocks noChangeArrowheads="1"/>
          </p:cNvSpPr>
          <p:nvPr/>
        </p:nvSpPr>
        <p:spPr bwMode="auto">
          <a:xfrm>
            <a:off x="6444208" y="4265712"/>
            <a:ext cx="2232248" cy="2448272"/>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taskflow.bookcomp.view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9" name="AutoShape 6"/>
          <p:cNvSpPr>
            <a:spLocks noChangeArrowheads="1"/>
          </p:cNvSpPr>
          <p:nvPr/>
        </p:nvSpPr>
        <p:spPr bwMode="auto">
          <a:xfrm>
            <a:off x="6444208" y="3789040"/>
            <a:ext cx="2232248" cy="360040"/>
          </a:xfrm>
          <a:prstGeom prst="roundRect">
            <a:avLst>
              <a:gd name="adj" fmla="val 21259"/>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taskflow.</a:t>
            </a:r>
            <a:r>
              <a:rPr lang="en-AU" sz="1100" b="1" dirty="0" err="1" smtClean="0">
                <a:solidFill>
                  <a:srgbClr val="FFFFFF"/>
                </a:solidFill>
                <a:latin typeface="Calibri" pitchFamily="34" charset="0"/>
                <a:cs typeface="Arial" pitchFamily="34" charset="0"/>
              </a:rPr>
              <a:t>book</a:t>
            </a:r>
            <a:r>
              <a:rPr kumimoji="0" lang="en-AU" sz="1100" b="1" i="0" u="none" strike="noStrike" cap="none" normalizeH="0" baseline="0" dirty="0" err="1" smtClean="0">
                <a:ln>
                  <a:noFill/>
                </a:ln>
                <a:solidFill>
                  <a:srgbClr val="FFFFFF"/>
                </a:solidFill>
                <a:effectLst/>
                <a:latin typeface="Calibri" pitchFamily="34" charset="0"/>
                <a:cs typeface="Arial" pitchFamily="34" charset="0"/>
              </a:rPr>
              <a:t>comp.model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 name="AutoShape 5"/>
          <p:cNvSpPr>
            <a:spLocks noChangeArrowheads="1"/>
          </p:cNvSpPr>
          <p:nvPr/>
        </p:nvSpPr>
        <p:spPr bwMode="auto">
          <a:xfrm>
            <a:off x="0" y="0"/>
            <a:ext cx="9144000" cy="3212976"/>
          </a:xfrm>
          <a:prstGeom prst="roundRect">
            <a:avLst>
              <a:gd name="adj" fmla="val 8680"/>
            </a:avLst>
          </a:prstGeom>
          <a:solidFill>
            <a:srgbClr val="4F81B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AU" sz="1100" b="1" i="0" u="none" strike="noStrike" cap="none" normalizeH="0" baseline="0" dirty="0" smtClean="0">
                <a:ln>
                  <a:noFill/>
                </a:ln>
                <a:solidFill>
                  <a:srgbClr val="FFFFFF"/>
                </a:solidFill>
                <a:effectLst/>
                <a:latin typeface="Calibri" pitchFamily="34" charset="0"/>
                <a:cs typeface="Arial" pitchFamily="34" charset="0"/>
              </a:rPr>
              <a:t>Main Application App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 name="AutoShape 6"/>
          <p:cNvSpPr>
            <a:spLocks noChangeArrowheads="1"/>
          </p:cNvSpPr>
          <p:nvPr/>
        </p:nvSpPr>
        <p:spPr bwMode="auto">
          <a:xfrm>
            <a:off x="395536" y="404664"/>
            <a:ext cx="8568952" cy="360040"/>
          </a:xfrm>
          <a:prstGeom prst="roundRect">
            <a:avLst>
              <a:gd name="adj" fmla="val 10677"/>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app.model</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9" name="AutoShape 6"/>
          <p:cNvSpPr>
            <a:spLocks noChangeArrowheads="1"/>
          </p:cNvSpPr>
          <p:nvPr/>
        </p:nvSpPr>
        <p:spPr bwMode="auto">
          <a:xfrm>
            <a:off x="323528" y="908720"/>
            <a:ext cx="8424936" cy="2160240"/>
          </a:xfrm>
          <a:prstGeom prst="roundRect">
            <a:avLst>
              <a:gd name="adj" fmla="val 4798"/>
            </a:avLst>
          </a:prstGeom>
          <a:solidFill>
            <a:srgbClr val="8064A2"/>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AU" sz="1100" b="1" i="0" u="none" strike="noStrike" cap="none" normalizeH="0" baseline="0" dirty="0" err="1" smtClean="0">
                <a:ln>
                  <a:noFill/>
                </a:ln>
                <a:solidFill>
                  <a:srgbClr val="FFFFFF"/>
                </a:solidFill>
                <a:effectLst/>
                <a:latin typeface="Calibri" pitchFamily="34" charset="0"/>
                <a:cs typeface="Arial" pitchFamily="34" charset="0"/>
              </a:rPr>
              <a:t>App.view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0" name="AutoShape 11"/>
          <p:cNvSpPr>
            <a:spLocks noChangeArrowheads="1"/>
          </p:cNvSpPr>
          <p:nvPr/>
        </p:nvSpPr>
        <p:spPr bwMode="auto">
          <a:xfrm>
            <a:off x="467544" y="1340768"/>
            <a:ext cx="8208912" cy="1656184"/>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smtClean="0">
                <a:solidFill>
                  <a:srgbClr val="FFFFFF"/>
                </a:solidFill>
                <a:latin typeface="Calibri" pitchFamily="34" charset="0"/>
                <a:cs typeface="Arial" pitchFamily="34" charset="0"/>
              </a:rPr>
              <a:t>Unbounded Task Flow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2" name="AutoShape 11"/>
          <p:cNvSpPr>
            <a:spLocks noChangeArrowheads="1"/>
          </p:cNvSpPr>
          <p:nvPr/>
        </p:nvSpPr>
        <p:spPr bwMode="auto">
          <a:xfrm>
            <a:off x="539552" y="1988840"/>
            <a:ext cx="1800200" cy="93610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Page1.jspx</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73" name="AutoShape 11"/>
          <p:cNvSpPr>
            <a:spLocks noChangeArrowheads="1"/>
          </p:cNvSpPr>
          <p:nvPr/>
        </p:nvSpPr>
        <p:spPr bwMode="auto">
          <a:xfrm>
            <a:off x="3635896" y="1988840"/>
            <a:ext cx="1800200" cy="93610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Page2.jspx</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74" name="AutoShape 11"/>
          <p:cNvSpPr>
            <a:spLocks noChangeArrowheads="1"/>
          </p:cNvSpPr>
          <p:nvPr/>
        </p:nvSpPr>
        <p:spPr bwMode="auto">
          <a:xfrm>
            <a:off x="6588224" y="1916832"/>
            <a:ext cx="1800200" cy="936104"/>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Page3.jspx</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76" name="AutoShape 11"/>
          <p:cNvSpPr>
            <a:spLocks noChangeArrowheads="1"/>
          </p:cNvSpPr>
          <p:nvPr/>
        </p:nvSpPr>
        <p:spPr bwMode="auto">
          <a:xfrm>
            <a:off x="6660232" y="2348880"/>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78" name="AutoShape 11"/>
          <p:cNvSpPr>
            <a:spLocks noChangeArrowheads="1"/>
          </p:cNvSpPr>
          <p:nvPr/>
        </p:nvSpPr>
        <p:spPr bwMode="auto">
          <a:xfrm>
            <a:off x="611560" y="2492896"/>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80" name="AutoShape 11"/>
          <p:cNvSpPr>
            <a:spLocks noChangeArrowheads="1"/>
          </p:cNvSpPr>
          <p:nvPr/>
        </p:nvSpPr>
        <p:spPr bwMode="auto">
          <a:xfrm>
            <a:off x="3707904" y="2492896"/>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75" name="Left-Right Arrow 74"/>
          <p:cNvSpPr/>
          <p:nvPr/>
        </p:nvSpPr>
        <p:spPr>
          <a:xfrm rot="16200000">
            <a:off x="6408204" y="3609020"/>
            <a:ext cx="216024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7" name="Left-Right Arrow 76"/>
          <p:cNvSpPr/>
          <p:nvPr/>
        </p:nvSpPr>
        <p:spPr>
          <a:xfrm rot="16200000">
            <a:off x="359532" y="3753036"/>
            <a:ext cx="216024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9" name="Left-Right Arrow 78"/>
          <p:cNvSpPr/>
          <p:nvPr/>
        </p:nvSpPr>
        <p:spPr>
          <a:xfrm rot="16200000">
            <a:off x="3455876" y="3753036"/>
            <a:ext cx="2160240" cy="216024"/>
          </a:xfrm>
          <a:prstGeom prst="leftRightArrow">
            <a:avLst/>
          </a:prstGeom>
          <a:solidFill>
            <a:srgbClr val="FFFF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AutoShape 11"/>
          <p:cNvSpPr>
            <a:spLocks noChangeArrowheads="1"/>
          </p:cNvSpPr>
          <p:nvPr/>
        </p:nvSpPr>
        <p:spPr bwMode="auto">
          <a:xfrm>
            <a:off x="395536" y="4625752"/>
            <a:ext cx="2088232" cy="194421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OrgsComposite</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AutoShape 11"/>
          <p:cNvSpPr>
            <a:spLocks noChangeArrowheads="1"/>
          </p:cNvSpPr>
          <p:nvPr/>
        </p:nvSpPr>
        <p:spPr bwMode="auto">
          <a:xfrm>
            <a:off x="539552" y="4985792"/>
            <a:ext cx="1800200" cy="1440160"/>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OrganisationsView.jsff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3" name="AutoShape 11"/>
          <p:cNvSpPr>
            <a:spLocks noChangeArrowheads="1"/>
          </p:cNvSpPr>
          <p:nvPr/>
        </p:nvSpPr>
        <p:spPr bwMode="auto">
          <a:xfrm>
            <a:off x="611560" y="5417840"/>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11"/>
          <p:cNvSpPr>
            <a:spLocks noChangeArrowheads="1"/>
          </p:cNvSpPr>
          <p:nvPr/>
        </p:nvSpPr>
        <p:spPr bwMode="auto">
          <a:xfrm>
            <a:off x="611560" y="5921896"/>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47" name="AutoShape 11"/>
          <p:cNvSpPr>
            <a:spLocks noChangeArrowheads="1"/>
          </p:cNvSpPr>
          <p:nvPr/>
        </p:nvSpPr>
        <p:spPr bwMode="auto">
          <a:xfrm>
            <a:off x="3491880" y="4625752"/>
            <a:ext cx="2088232" cy="194421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EventsComposite</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8" name="AutoShape 11"/>
          <p:cNvSpPr>
            <a:spLocks noChangeArrowheads="1"/>
          </p:cNvSpPr>
          <p:nvPr/>
        </p:nvSpPr>
        <p:spPr bwMode="auto">
          <a:xfrm>
            <a:off x="3635896" y="4985792"/>
            <a:ext cx="1800200" cy="1440160"/>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EventsView.jsff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0" name="AutoShape 11"/>
          <p:cNvSpPr>
            <a:spLocks noChangeArrowheads="1"/>
          </p:cNvSpPr>
          <p:nvPr/>
        </p:nvSpPr>
        <p:spPr bwMode="auto">
          <a:xfrm>
            <a:off x="3707904" y="5417840"/>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56" name="AutoShape 11"/>
          <p:cNvSpPr>
            <a:spLocks noChangeArrowheads="1"/>
          </p:cNvSpPr>
          <p:nvPr/>
        </p:nvSpPr>
        <p:spPr bwMode="auto">
          <a:xfrm>
            <a:off x="3707904" y="5921896"/>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60" name="AutoShape 11"/>
          <p:cNvSpPr>
            <a:spLocks noChangeArrowheads="1"/>
          </p:cNvSpPr>
          <p:nvPr/>
        </p:nvSpPr>
        <p:spPr bwMode="auto">
          <a:xfrm>
            <a:off x="6516216" y="4625752"/>
            <a:ext cx="2088232" cy="1944216"/>
          </a:xfrm>
          <a:prstGeom prst="roundRect">
            <a:avLst>
              <a:gd name="adj" fmla="val 16667"/>
            </a:avLst>
          </a:prstGeom>
          <a:solidFill>
            <a:srgbClr val="92D050"/>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36000" tIns="4572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lang="en-AU" sz="1100" b="1" dirty="0" err="1" smtClean="0">
                <a:solidFill>
                  <a:srgbClr val="FFFFFF"/>
                </a:solidFill>
                <a:latin typeface="Calibri" pitchFamily="34" charset="0"/>
                <a:cs typeface="Arial" pitchFamily="34" charset="0"/>
              </a:rPr>
              <a:t>BookingsComposite</a:t>
            </a:r>
            <a:r>
              <a:rPr lang="en-AU" sz="1100" b="1" dirty="0" smtClean="0">
                <a:solidFill>
                  <a:srgbClr val="FFFFFF"/>
                </a:solidFill>
                <a:latin typeface="Calibri" pitchFamily="34" charset="0"/>
                <a:cs typeface="Arial" pitchFamily="34" charset="0"/>
              </a:rPr>
              <a:t> </a:t>
            </a:r>
            <a:r>
              <a:rPr kumimoji="0" lang="en-AU" sz="1100" b="1" i="0" u="none" strike="noStrike" cap="none" normalizeH="0" baseline="0" dirty="0" smtClean="0">
                <a:ln>
                  <a:noFill/>
                </a:ln>
                <a:solidFill>
                  <a:srgbClr val="FFFFFF"/>
                </a:solidFill>
                <a:effectLst/>
                <a:latin typeface="Calibri" pitchFamily="34" charset="0"/>
                <a:cs typeface="Arial" pitchFamily="34" charset="0"/>
              </a:rPr>
              <a:t>BTF</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 name="AutoShape 11"/>
          <p:cNvSpPr>
            <a:spLocks noChangeArrowheads="1"/>
          </p:cNvSpPr>
          <p:nvPr/>
        </p:nvSpPr>
        <p:spPr bwMode="auto">
          <a:xfrm>
            <a:off x="6660232" y="4985792"/>
            <a:ext cx="1800200" cy="1440160"/>
          </a:xfrm>
          <a:prstGeom prst="roundRect">
            <a:avLst>
              <a:gd name="adj" fmla="val 16667"/>
            </a:avLst>
          </a:prstGeom>
          <a:solidFill>
            <a:srgbClr val="C0504D"/>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err="1" smtClean="0">
                <a:solidFill>
                  <a:srgbClr val="FFFFFF"/>
                </a:solidFill>
                <a:latin typeface="Calibri" pitchFamily="34" charset="0"/>
                <a:cs typeface="Arial" pitchFamily="34" charset="0"/>
              </a:rPr>
              <a:t>BookingsView.jsff</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62" name="AutoShape 11"/>
          <p:cNvSpPr>
            <a:spLocks noChangeArrowheads="1"/>
          </p:cNvSpPr>
          <p:nvPr/>
        </p:nvSpPr>
        <p:spPr bwMode="auto">
          <a:xfrm>
            <a:off x="6732240" y="5417840"/>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63" name="AutoShape 11"/>
          <p:cNvSpPr>
            <a:spLocks noChangeArrowheads="1"/>
          </p:cNvSpPr>
          <p:nvPr/>
        </p:nvSpPr>
        <p:spPr bwMode="auto">
          <a:xfrm>
            <a:off x="6732240" y="5921896"/>
            <a:ext cx="1656184" cy="360040"/>
          </a:xfrm>
          <a:prstGeom prst="roundRect">
            <a:avLst>
              <a:gd name="adj" fmla="val 17769"/>
            </a:avLst>
          </a:prstGeom>
          <a:solidFill>
            <a:srgbClr val="FF00FF"/>
          </a:solidFill>
          <a:ln w="381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1100" b="1" i="1" dirty="0" smtClean="0">
                <a:solidFill>
                  <a:srgbClr val="FFFFFF"/>
                </a:solidFill>
                <a:latin typeface="Calibri" pitchFamily="34" charset="0"/>
                <a:cs typeface="Arial" pitchFamily="34" charset="0"/>
              </a:rPr>
              <a:t>Region</a:t>
            </a: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500"/>
                                        <p:tgtEl>
                                          <p:spTgt spid="6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fade">
                                      <p:cBhvr>
                                        <p:cTn id="71" dur="500"/>
                                        <p:tgtEl>
                                          <p:spTgt spid="6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500"/>
                                        <p:tgtEl>
                                          <p:spTgt spid="6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fade">
                                      <p:cBhvr>
                                        <p:cTn id="79" dur="500"/>
                                        <p:tgtEl>
                                          <p:spTgt spid="6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500"/>
                                        <p:tgtEl>
                                          <p:spTgt spid="6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fade">
                                      <p:cBhvr>
                                        <p:cTn id="94" dur="500"/>
                                        <p:tgtEl>
                                          <p:spTgt spid="7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fade">
                                      <p:cBhvr>
                                        <p:cTn id="100" dur="500"/>
                                        <p:tgtEl>
                                          <p:spTgt spid="7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500"/>
                                        <p:tgtEl>
                                          <p:spTgt spid="80"/>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fade">
                                      <p:cBhvr>
                                        <p:cTn id="108" dur="500"/>
                                        <p:tgtEl>
                                          <p:spTgt spid="7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9"/>
                                        </p:tgtEl>
                                        <p:attrNameLst>
                                          <p:attrName>style.visibility</p:attrName>
                                        </p:attrNameLst>
                                      </p:cBhvr>
                                      <p:to>
                                        <p:strVal val="visible"/>
                                      </p:to>
                                    </p:set>
                                    <p:animEffect transition="in" filter="fade">
                                      <p:cBhvr>
                                        <p:cTn id="111" dur="500"/>
                                        <p:tgtEl>
                                          <p:spTgt spid="7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75"/>
                                        </p:tgtEl>
                                        <p:attrNameLst>
                                          <p:attrName>style.visibility</p:attrName>
                                        </p:attrNameLst>
                                      </p:cBhvr>
                                      <p:to>
                                        <p:strVal val="visible"/>
                                      </p:to>
                                    </p:set>
                                    <p:animEffect transition="in" filter="fade">
                                      <p:cBhvr>
                                        <p:cTn id="11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36" grpId="0" animBg="1"/>
      <p:bldP spid="37" grpId="0" animBg="1"/>
      <p:bldP spid="45" grpId="0" animBg="1"/>
      <p:bldP spid="57" grpId="0" animBg="1"/>
      <p:bldP spid="58" grpId="0" animBg="1"/>
      <p:bldP spid="59" grpId="0" animBg="1"/>
      <p:bldP spid="64" grpId="0" animBg="1"/>
      <p:bldP spid="65" grpId="0" animBg="1"/>
      <p:bldP spid="69" grpId="0" animBg="1"/>
      <p:bldP spid="70" grpId="0" animBg="1"/>
      <p:bldP spid="72" grpId="0" animBg="1"/>
      <p:bldP spid="73" grpId="0" animBg="1"/>
      <p:bldP spid="74" grpId="0" animBg="1"/>
      <p:bldP spid="76" grpId="0" animBg="1"/>
      <p:bldP spid="78" grpId="0" animBg="1"/>
      <p:bldP spid="80" grpId="0" animBg="1"/>
      <p:bldP spid="75" grpId="0" animBg="1"/>
      <p:bldP spid="77" grpId="0" animBg="1"/>
      <p:bldP spid="79" grpId="0" animBg="1"/>
      <p:bldP spid="39" grpId="0" animBg="1"/>
      <p:bldP spid="40" grpId="0" animBg="1"/>
      <p:bldP spid="53" grpId="0" animBg="1"/>
      <p:bldP spid="54" grpId="0" animBg="1"/>
      <p:bldP spid="47" grpId="0" animBg="1"/>
      <p:bldP spid="48" grpId="0" animBg="1"/>
      <p:bldP spid="50" grpId="0" animBg="1"/>
      <p:bldP spid="56" grpId="0" animBg="1"/>
      <p:bldP spid="60" grpId="0" animBg="1"/>
      <p:bldP spid="61" grpId="0" animBg="1"/>
      <p:bldP spid="62" grpId="0" animBg="1"/>
      <p:bldP spid="6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980728"/>
            <a:ext cx="8352928" cy="1440160"/>
          </a:xfrm>
          <a:prstGeom prst="rect">
            <a:avLst/>
          </a:prstGeom>
        </p:spPr>
        <p:txBody>
          <a:bodyPr anchor="t" anchorCtr="0"/>
          <a:lstStyle/>
          <a:p>
            <a:pPr marL="342900" indent="-342900">
              <a:spcBef>
                <a:spcPct val="20000"/>
              </a:spcBef>
              <a:defRPr/>
            </a:pPr>
            <a:r>
              <a:rPr lang="en-AU" sz="2400" b="1" kern="0" dirty="0" smtClean="0">
                <a:solidFill>
                  <a:schemeClr val="tx1">
                    <a:lumMod val="75000"/>
                    <a:lumOff val="25000"/>
                  </a:schemeClr>
                </a:solidFill>
              </a:rPr>
              <a:t>Extreme reuse</a:t>
            </a:r>
          </a:p>
          <a:p>
            <a:pPr marL="342900" indent="-342900">
              <a:spcBef>
                <a:spcPct val="20000"/>
              </a:spcBef>
              <a:defRPr/>
            </a:pPr>
            <a:r>
              <a:rPr lang="en-AU" sz="2400" b="1" kern="0" dirty="0" smtClean="0">
                <a:solidFill>
                  <a:schemeClr val="tx1">
                    <a:lumMod val="75000"/>
                    <a:lumOff val="25000"/>
                  </a:schemeClr>
                </a:solidFill>
              </a:rPr>
              <a:t>Patterns start to appear in BTFs themselves		</a:t>
            </a:r>
          </a:p>
          <a:p>
            <a:pPr marL="800100" lvl="1" indent="-342900">
              <a:spcBef>
                <a:spcPct val="20000"/>
              </a:spcBef>
              <a:defRPr/>
            </a:pPr>
            <a:endParaRPr lang="en-AU" sz="800" b="1" kern="0" dirty="0" smtClean="0">
              <a:solidFill>
                <a:schemeClr val="tx1">
                  <a:lumMod val="75000"/>
                  <a:lumOff val="25000"/>
                </a:schemeClr>
              </a:solidFill>
              <a:latin typeface="+mn-lt"/>
            </a:endParaRPr>
          </a:p>
          <a:p>
            <a:pPr marL="800100" lvl="1" indent="-342900">
              <a:spcBef>
                <a:spcPct val="20000"/>
              </a:spcBef>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1" i="0" u="none" strike="noStrike" kern="0" cap="none" spc="0" normalizeH="0" baseline="0" noProof="0" dirty="0" smtClean="0">
              <a:ln>
                <a:noFill/>
              </a:ln>
              <a:solidFill>
                <a:schemeClr val="tx1">
                  <a:lumMod val="75000"/>
                  <a:lumOff val="25000"/>
                </a:schemeClr>
              </a:solidFill>
              <a:uLnTx/>
              <a:uFillTx/>
              <a:latin typeface="+mn-lt"/>
            </a:endParaRPr>
          </a:p>
        </p:txBody>
      </p:sp>
      <p:sp>
        <p:nvSpPr>
          <p:cNvPr id="8"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1" name="Rectangle 10"/>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Content Placeholder 2"/>
          <p:cNvSpPr txBox="1">
            <a:spLocks/>
          </p:cNvSpPr>
          <p:nvPr/>
        </p:nvSpPr>
        <p:spPr>
          <a:xfrm>
            <a:off x="575048" y="2852936"/>
            <a:ext cx="5005064" cy="3816424"/>
          </a:xfrm>
          <a:prstGeom prst="rect">
            <a:avLst/>
          </a:prstGeom>
        </p:spPr>
        <p:txBody>
          <a:bodyPr anchor="t" anchorCtr="0"/>
          <a:lstStyle/>
          <a:p>
            <a:pPr marL="342900" indent="-342900">
              <a:spcBef>
                <a:spcPct val="20000"/>
              </a:spcBef>
              <a:defRPr/>
            </a:pPr>
            <a:endParaRPr lang="en-AU" sz="2400" b="1" kern="0" dirty="0" smtClean="0">
              <a:solidFill>
                <a:schemeClr val="tx1">
                  <a:lumMod val="75000"/>
                  <a:lumOff val="25000"/>
                </a:schemeClr>
              </a:solidFill>
              <a:latin typeface="+mn-lt"/>
            </a:endParaRPr>
          </a:p>
          <a:p>
            <a:pPr marL="342900" indent="-342900">
              <a:spcBef>
                <a:spcPct val="20000"/>
              </a:spcBef>
              <a:defRPr/>
            </a:pPr>
            <a:r>
              <a:rPr lang="en-AU" sz="2400" b="1" kern="0" dirty="0" smtClean="0">
                <a:solidFill>
                  <a:schemeClr val="tx1">
                    <a:lumMod val="75000"/>
                    <a:lumOff val="25000"/>
                  </a:schemeClr>
                </a:solidFill>
                <a:latin typeface="+mn-lt"/>
              </a:rPr>
              <a:t>Not for the feint hearted</a:t>
            </a:r>
          </a:p>
          <a:p>
            <a:pPr marL="342900" indent="-342900">
              <a:spcBef>
                <a:spcPct val="20000"/>
              </a:spcBef>
              <a:defRPr/>
            </a:pPr>
            <a:endParaRPr lang="en-AU" sz="2400" b="1" kern="0" dirty="0" smtClean="0">
              <a:solidFill>
                <a:schemeClr val="tx1">
                  <a:lumMod val="75000"/>
                  <a:lumOff val="25000"/>
                </a:schemeClr>
              </a:solidFill>
              <a:latin typeface="+mn-lt"/>
            </a:endParaRPr>
          </a:p>
          <a:p>
            <a:pPr marL="342900" indent="-342900">
              <a:spcBef>
                <a:spcPct val="20000"/>
              </a:spcBef>
              <a:defRPr/>
            </a:pPr>
            <a:r>
              <a:rPr lang="en-AU" sz="2400" b="1" kern="0" dirty="0" smtClean="0">
                <a:solidFill>
                  <a:schemeClr val="tx1">
                    <a:lumMod val="75000"/>
                    <a:lumOff val="25000"/>
                  </a:schemeClr>
                </a:solidFill>
                <a:latin typeface="+mn-lt"/>
              </a:rPr>
              <a:t>Lots of unnecessary </a:t>
            </a:r>
            <a:r>
              <a:rPr lang="en-AU" sz="2400" b="1" kern="0" dirty="0" err="1" smtClean="0">
                <a:solidFill>
                  <a:schemeClr val="tx1">
                    <a:lumMod val="75000"/>
                    <a:lumOff val="25000"/>
                  </a:schemeClr>
                </a:solidFill>
                <a:latin typeface="+mn-lt"/>
              </a:rPr>
              <a:t>requerying</a:t>
            </a:r>
            <a:r>
              <a:rPr lang="en-AU" sz="2400" b="1" kern="0" dirty="0" smtClean="0">
                <a:solidFill>
                  <a:schemeClr val="tx1">
                    <a:lumMod val="75000"/>
                    <a:lumOff val="25000"/>
                  </a:schemeClr>
                </a:solidFill>
                <a:latin typeface="+mn-lt"/>
              </a:rPr>
              <a:t> data</a:t>
            </a:r>
          </a:p>
          <a:p>
            <a:pPr marL="342900" indent="-342900">
              <a:spcBef>
                <a:spcPct val="20000"/>
              </a:spcBef>
              <a:defRPr/>
            </a:pPr>
            <a:endParaRPr lang="en-AU" sz="2400" b="1" kern="0" dirty="0" smtClean="0">
              <a:solidFill>
                <a:schemeClr val="tx1">
                  <a:lumMod val="75000"/>
                  <a:lumOff val="25000"/>
                </a:schemeClr>
              </a:solidFill>
              <a:latin typeface="+mn-lt"/>
            </a:endParaRPr>
          </a:p>
          <a:p>
            <a:pPr marL="342900" indent="-342900">
              <a:spcBef>
                <a:spcPct val="20000"/>
              </a:spcBef>
              <a:defRPr/>
            </a:pPr>
            <a:r>
              <a:rPr lang="en-AU" sz="2400" b="1" kern="0" dirty="0" smtClean="0">
                <a:solidFill>
                  <a:schemeClr val="tx1">
                    <a:lumMod val="75000"/>
                    <a:lumOff val="25000"/>
                  </a:schemeClr>
                </a:solidFill>
                <a:latin typeface="+mn-lt"/>
              </a:rPr>
              <a:t>Overcomplicates even simple applications</a:t>
            </a: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kumimoji="0" lang="en-AU" sz="2400" b="1" i="0" u="none" strike="noStrike" kern="0" cap="none" spc="0" normalizeH="0" baseline="0" noProof="0" dirty="0" smtClean="0">
                <a:ln>
                  <a:noFill/>
                </a:ln>
                <a:solidFill>
                  <a:schemeClr val="tx1">
                    <a:lumMod val="75000"/>
                    <a:lumOff val="25000"/>
                  </a:schemeClr>
                </a:solidFill>
                <a:uLnTx/>
                <a:uFillTx/>
                <a:latin typeface="+mn-lt"/>
              </a:rPr>
              <a:t>c</a:t>
            </a:r>
          </a:p>
        </p:txBody>
      </p:sp>
      <p:sp>
        <p:nvSpPr>
          <p:cNvPr id="7" name="Rectangle 2"/>
          <p:cNvSpPr txBox="1">
            <a:spLocks noChangeArrowheads="1"/>
          </p:cNvSpPr>
          <p:nvPr/>
        </p:nvSpPr>
        <p:spPr>
          <a:xfrm>
            <a:off x="576064" y="2060848"/>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Disadvantages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9" name="Rectangle 8"/>
          <p:cNvSpPr/>
          <p:nvPr/>
        </p:nvSpPr>
        <p:spPr>
          <a:xfrm rot="10800000" flipV="1">
            <a:off x="648072" y="2735208"/>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6018" name="Picture 2" descr="http://www.ameliasmagazine.com/wp-content/uploads/2009/09/Shelter-house-of-cards-thumb1.jpg"/>
          <p:cNvPicPr>
            <a:picLocks noChangeAspect="1" noChangeArrowheads="1"/>
          </p:cNvPicPr>
          <p:nvPr/>
        </p:nvPicPr>
        <p:blipFill>
          <a:blip r:embed="rId2" cstate="print">
            <a:lum bright="-10000" contrast="20000"/>
          </a:blip>
          <a:srcRect/>
          <a:stretch>
            <a:fillRect/>
          </a:stretch>
        </p:blipFill>
        <p:spPr bwMode="auto">
          <a:xfrm>
            <a:off x="5580112" y="3212976"/>
            <a:ext cx="3438525" cy="34385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86018"/>
                                        </p:tgtEl>
                                        <p:attrNameLst>
                                          <p:attrName>style.visibility</p:attrName>
                                        </p:attrNameLst>
                                      </p:cBhvr>
                                      <p:to>
                                        <p:strVal val="visible"/>
                                      </p:to>
                                    </p:set>
                                    <p:animEffect transition="in" filter="fade">
                                      <p:cBhvr>
                                        <p:cTn id="16"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11560" y="980728"/>
            <a:ext cx="8352928" cy="1440160"/>
          </a:xfrm>
          <a:prstGeom prst="rect">
            <a:avLst/>
          </a:prstGeom>
        </p:spPr>
        <p:txBody>
          <a:bodyPr anchor="t" anchorCtr="0"/>
          <a:lstStyle/>
          <a:p>
            <a:pPr marL="342900" indent="-342900">
              <a:spcBef>
                <a:spcPct val="20000"/>
              </a:spcBef>
              <a:defRPr/>
            </a:pPr>
            <a:r>
              <a:rPr lang="en-AU" sz="2400" b="1" kern="0" dirty="0" smtClean="0">
                <a:solidFill>
                  <a:schemeClr val="tx1">
                    <a:lumMod val="75000"/>
                    <a:lumOff val="25000"/>
                  </a:schemeClr>
                </a:solidFill>
              </a:rPr>
              <a:t>Use fragments and regions</a:t>
            </a:r>
          </a:p>
          <a:p>
            <a:pPr marL="342900" indent="-342900">
              <a:spcBef>
                <a:spcPct val="20000"/>
              </a:spcBef>
              <a:defRPr/>
            </a:pPr>
            <a:r>
              <a:rPr lang="en-AU" sz="2400" b="1" kern="0" dirty="0" smtClean="0">
                <a:solidFill>
                  <a:schemeClr val="tx1">
                    <a:lumMod val="75000"/>
                    <a:lumOff val="25000"/>
                  </a:schemeClr>
                </a:solidFill>
              </a:rPr>
              <a:t>Services should be promiscuous with transactions and data control scope</a:t>
            </a:r>
          </a:p>
          <a:p>
            <a:pPr marL="342900" indent="-342900">
              <a:spcBef>
                <a:spcPct val="20000"/>
              </a:spcBef>
              <a:defRPr/>
            </a:pPr>
            <a:r>
              <a:rPr lang="en-AU" sz="2400" b="1" kern="0" dirty="0" smtClean="0">
                <a:solidFill>
                  <a:schemeClr val="tx1">
                    <a:lumMod val="75000"/>
                    <a:lumOff val="25000"/>
                  </a:schemeClr>
                </a:solidFill>
              </a:rPr>
              <a:t>Control overall transactions/data control scope from composite task flows</a:t>
            </a:r>
          </a:p>
          <a:p>
            <a:pPr marL="342900" indent="-342900">
              <a:spcBef>
                <a:spcPct val="20000"/>
              </a:spcBef>
              <a:defRPr/>
            </a:pPr>
            <a:r>
              <a:rPr lang="en-AU" sz="2400" b="1" kern="0" dirty="0" smtClean="0">
                <a:solidFill>
                  <a:schemeClr val="tx1">
                    <a:lumMod val="75000"/>
                    <a:lumOff val="25000"/>
                  </a:schemeClr>
                </a:solidFill>
              </a:rPr>
              <a:t>If needed, wrap composites in composites</a:t>
            </a:r>
          </a:p>
          <a:p>
            <a:pPr marL="342900" indent="-342900">
              <a:spcBef>
                <a:spcPct val="20000"/>
              </a:spcBef>
              <a:defRPr/>
            </a:pPr>
            <a:endParaRPr lang="en-AU" sz="2400" b="1" kern="0" dirty="0" smtClean="0">
              <a:solidFill>
                <a:schemeClr val="tx1">
                  <a:lumMod val="75000"/>
                  <a:lumOff val="25000"/>
                </a:schemeClr>
              </a:solidFill>
            </a:endParaRPr>
          </a:p>
          <a:p>
            <a:pPr marL="342900" indent="-342900">
              <a:spcBef>
                <a:spcPct val="20000"/>
              </a:spcBef>
              <a:defRPr/>
            </a:pPr>
            <a:r>
              <a:rPr lang="en-AU" sz="2400" b="1" kern="0" dirty="0" smtClean="0">
                <a:solidFill>
                  <a:schemeClr val="tx1">
                    <a:lumMod val="75000"/>
                    <a:lumOff val="25000"/>
                  </a:schemeClr>
                </a:solidFill>
              </a:rPr>
              <a:t>Reuse must be a “mindset”, not a “nice to have” if you adopt this	</a:t>
            </a:r>
          </a:p>
          <a:p>
            <a:pPr marL="342900" indent="-342900">
              <a:spcBef>
                <a:spcPct val="20000"/>
              </a:spcBef>
              <a:defRPr/>
            </a:pPr>
            <a:endParaRPr lang="en-AU" sz="2400" b="1" kern="0" dirty="0" smtClean="0">
              <a:solidFill>
                <a:schemeClr val="tx1">
                  <a:lumMod val="75000"/>
                  <a:lumOff val="25000"/>
                </a:schemeClr>
              </a:solidFill>
            </a:endParaRPr>
          </a:p>
          <a:p>
            <a:pPr marL="342900" indent="-342900">
              <a:spcBef>
                <a:spcPct val="20000"/>
              </a:spcBef>
              <a:defRPr/>
            </a:pPr>
            <a:r>
              <a:rPr lang="en-AU" sz="2400" b="1" kern="0" dirty="0" smtClean="0">
                <a:solidFill>
                  <a:schemeClr val="tx1">
                    <a:lumMod val="75000"/>
                    <a:lumOff val="25000"/>
                  </a:schemeClr>
                </a:solidFill>
              </a:rPr>
              <a:t>Reuse must be considered at the requirements level, just not the technical level</a:t>
            </a:r>
          </a:p>
          <a:p>
            <a:pPr marL="800100" lvl="1" indent="-342900">
              <a:spcBef>
                <a:spcPct val="20000"/>
              </a:spcBef>
              <a:defRPr/>
            </a:pPr>
            <a:endParaRPr lang="en-AU" sz="800" b="1" kern="0" dirty="0" smtClean="0">
              <a:solidFill>
                <a:schemeClr val="tx1">
                  <a:lumMod val="75000"/>
                  <a:lumOff val="25000"/>
                </a:schemeClr>
              </a:solidFill>
              <a:latin typeface="+mn-lt"/>
            </a:endParaRPr>
          </a:p>
          <a:p>
            <a:pPr marL="800100" lvl="1" indent="-342900">
              <a:spcBef>
                <a:spcPct val="20000"/>
              </a:spcBef>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AU" sz="2400" b="1" kern="0" dirty="0" smtClean="0">
              <a:solidFill>
                <a:schemeClr val="tx1">
                  <a:lumMod val="75000"/>
                  <a:lumOff val="25000"/>
                </a:schemeClr>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en-AU" sz="2400" b="1" i="0" u="none" strike="noStrike" kern="0" cap="none" spc="0" normalizeH="0" baseline="0" noProof="0" dirty="0" smtClean="0">
              <a:ln>
                <a:noFill/>
              </a:ln>
              <a:solidFill>
                <a:schemeClr val="tx1">
                  <a:lumMod val="75000"/>
                  <a:lumOff val="25000"/>
                </a:schemeClr>
              </a:solidFill>
              <a:uLnTx/>
              <a:uFillTx/>
              <a:latin typeface="+mn-lt"/>
            </a:endParaRPr>
          </a:p>
        </p:txBody>
      </p:sp>
      <p:sp>
        <p:nvSpPr>
          <p:cNvPr id="8"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Guidelines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1" name="Rectangle 10"/>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860032" y="2204864"/>
            <a:ext cx="3960440" cy="2880320"/>
          </a:xfrm>
          <a:prstGeom prst="rect">
            <a:avLst/>
          </a:prstGeom>
        </p:spPr>
        <p:txBody>
          <a:bodyPr anchor="t"/>
          <a:lstStyle/>
          <a:p>
            <a:pPr marL="342900" marR="0" lvl="0" indent="-342900" defTabSz="914400" rtl="0" eaLnBrk="1" fontAlgn="base" latinLnBrk="0" hangingPunct="1">
              <a:lnSpc>
                <a:spcPct val="100000"/>
              </a:lnSpc>
              <a:spcBef>
                <a:spcPct val="20000"/>
              </a:spcBef>
              <a:spcAft>
                <a:spcPct val="0"/>
              </a:spcAft>
              <a:buClrTx/>
              <a:buSzTx/>
              <a:tabLst/>
              <a:defRPr/>
            </a:pPr>
            <a:r>
              <a:rPr lang="en-AU" sz="2400" kern="0" dirty="0" smtClean="0">
                <a:latin typeface="+mn-lt"/>
              </a:rPr>
              <a:t>11g</a:t>
            </a:r>
          </a:p>
          <a:p>
            <a:pPr marL="342900" marR="0" lvl="0" indent="-342900" defTabSz="914400" rtl="0" eaLnBrk="1" fontAlgn="base" latinLnBrk="0" hangingPunct="1">
              <a:lnSpc>
                <a:spcPct val="100000"/>
              </a:lnSpc>
              <a:spcBef>
                <a:spcPct val="20000"/>
              </a:spcBef>
              <a:spcAft>
                <a:spcPct val="0"/>
              </a:spcAft>
              <a:buClrTx/>
              <a:buSzTx/>
              <a:tabLst/>
              <a:defRPr/>
            </a:pPr>
            <a:r>
              <a:rPr lang="en-AU" sz="2400" kern="0" dirty="0" smtClean="0">
                <a:latin typeface="+mn-lt"/>
              </a:rPr>
              <a:t>ADF Business Components</a:t>
            </a:r>
          </a:p>
          <a:p>
            <a:pPr marL="342900" marR="0" lvl="0" indent="-342900" defTabSz="914400" rtl="0" eaLnBrk="1" fontAlgn="base" latinLnBrk="0" hangingPunct="1">
              <a:lnSpc>
                <a:spcPct val="100000"/>
              </a:lnSpc>
              <a:spcBef>
                <a:spcPct val="20000"/>
              </a:spcBef>
              <a:spcAft>
                <a:spcPct val="0"/>
              </a:spcAft>
              <a:buClrTx/>
              <a:buSzTx/>
              <a:tabLst/>
              <a:defRPr/>
            </a:pPr>
            <a:r>
              <a:rPr lang="en-AU" sz="2400" kern="0" dirty="0" smtClean="0">
                <a:latin typeface="+mn-lt"/>
              </a:rPr>
              <a:t>ADF Faces RC</a:t>
            </a:r>
          </a:p>
          <a:p>
            <a:pPr marL="342900" marR="0" lvl="0" indent="-342900" defTabSz="914400" rtl="0" eaLnBrk="1" fontAlgn="base" latinLnBrk="0" hangingPunct="1">
              <a:lnSpc>
                <a:spcPct val="100000"/>
              </a:lnSpc>
              <a:spcBef>
                <a:spcPct val="20000"/>
              </a:spcBef>
              <a:spcAft>
                <a:spcPct val="0"/>
              </a:spcAft>
              <a:buClrTx/>
              <a:buSzTx/>
              <a:tabLst/>
              <a:defRPr/>
            </a:pPr>
            <a:r>
              <a:rPr lang="en-AU" sz="2400" kern="0" dirty="0" smtClean="0">
                <a:latin typeface="+mn-lt"/>
              </a:rPr>
              <a:t>Task Flows</a:t>
            </a:r>
          </a:p>
          <a:p>
            <a:pPr marL="342900" marR="0" lvl="0" indent="-342900" defTabSz="914400" rtl="0" eaLnBrk="1" fontAlgn="base" latinLnBrk="0" hangingPunct="1">
              <a:lnSpc>
                <a:spcPct val="100000"/>
              </a:lnSpc>
              <a:spcBef>
                <a:spcPct val="20000"/>
              </a:spcBef>
              <a:spcAft>
                <a:spcPct val="0"/>
              </a:spcAft>
              <a:buClrTx/>
              <a:buSzTx/>
              <a:tabLst/>
              <a:defRPr/>
            </a:pPr>
            <a:r>
              <a:rPr lang="en-AU" sz="2400" kern="0" dirty="0" smtClean="0">
                <a:latin typeface="+mn-lt"/>
              </a:rPr>
              <a:t>ADF Libraries</a:t>
            </a:r>
          </a:p>
          <a:p>
            <a:pPr marL="342900" marR="0" lvl="0" indent="-342900" defTabSz="914400" rtl="0" eaLnBrk="1" fontAlgn="base" latinLnBrk="0" hangingPunct="1">
              <a:lnSpc>
                <a:spcPct val="100000"/>
              </a:lnSpc>
              <a:spcBef>
                <a:spcPct val="20000"/>
              </a:spcBef>
              <a:spcAft>
                <a:spcPct val="0"/>
              </a:spcAft>
              <a:buClrTx/>
              <a:buSzTx/>
              <a:tabLst/>
              <a:defRPr/>
            </a:pPr>
            <a:r>
              <a:rPr lang="en-AU" sz="2400" kern="0" dirty="0" smtClean="0">
                <a:latin typeface="+mn-lt"/>
              </a:rPr>
              <a:t>Resource Palette</a:t>
            </a:r>
          </a:p>
          <a:p>
            <a:pPr marL="342900" marR="0" lvl="0" indent="-342900" defTabSz="914400" rtl="0" eaLnBrk="1" fontAlgn="base" latinLnBrk="0" hangingPunct="1">
              <a:lnSpc>
                <a:spcPct val="100000"/>
              </a:lnSpc>
              <a:spcBef>
                <a:spcPct val="20000"/>
              </a:spcBef>
              <a:spcAft>
                <a:spcPct val="0"/>
              </a:spcAft>
              <a:buClrTx/>
              <a:buSzTx/>
              <a:tabLst/>
              <a:defRPr/>
            </a:pPr>
            <a:endParaRPr lang="en-AU" sz="2400" kern="0" dirty="0" smtClean="0"/>
          </a:p>
          <a:p>
            <a:pPr marL="342900" marR="0" lvl="0" indent="-342900" defTabSz="914400" rtl="0" eaLnBrk="1" fontAlgn="base" latinLnBrk="0" hangingPunct="1">
              <a:lnSpc>
                <a:spcPct val="100000"/>
              </a:lnSpc>
              <a:spcBef>
                <a:spcPct val="20000"/>
              </a:spcBef>
              <a:spcAft>
                <a:spcPct val="0"/>
              </a:spcAft>
              <a:buClrTx/>
              <a:buSzTx/>
              <a:tabLst/>
              <a:defRPr/>
            </a:pPr>
            <a:endParaRPr kumimoji="0" lang="en-AU" sz="2400" b="0" i="0" u="none" strike="noStrike" kern="0" cap="none" spc="0" normalizeH="0" baseline="0" noProof="0" dirty="0" smtClean="0">
              <a:ln>
                <a:noFill/>
              </a:ln>
              <a:solidFill>
                <a:schemeClr val="tx1"/>
              </a:solidFill>
              <a:uLnTx/>
              <a:uFillTx/>
              <a:latin typeface="+mn-lt"/>
            </a:endParaRPr>
          </a:p>
        </p:txBody>
      </p:sp>
      <p:pic>
        <p:nvPicPr>
          <p:cNvPr id="4" name="Picture 5"/>
          <p:cNvPicPr>
            <a:picLocks noChangeAspect="1" noChangeArrowheads="1"/>
          </p:cNvPicPr>
          <p:nvPr/>
        </p:nvPicPr>
        <p:blipFill>
          <a:blip r:embed="rId2" cstate="print"/>
          <a:srcRect/>
          <a:stretch>
            <a:fillRect/>
          </a:stretch>
        </p:blipFill>
        <p:spPr bwMode="auto">
          <a:xfrm>
            <a:off x="971600" y="2564904"/>
            <a:ext cx="3312368" cy="210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Assumptions &amp; Prerequisites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6" name="Rectangle 5"/>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Part 7: Fusion Applications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4" name="Rectangle 3"/>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1" name="Picture 3"/>
          <p:cNvPicPr>
            <a:picLocks noChangeAspect="1" noChangeArrowheads="1"/>
          </p:cNvPicPr>
          <p:nvPr/>
        </p:nvPicPr>
        <p:blipFill>
          <a:blip r:embed="rId2" cstate="print"/>
          <a:srcRect/>
          <a:stretch>
            <a:fillRect/>
          </a:stretch>
        </p:blipFill>
        <p:spPr bwMode="auto">
          <a:xfrm>
            <a:off x="251520" y="0"/>
            <a:ext cx="8648700" cy="9896475"/>
          </a:xfrm>
          <a:prstGeom prst="rect">
            <a:avLst/>
          </a:prstGeom>
          <a:noFill/>
          <a:ln w="9525">
            <a:noFill/>
            <a:miter lim="800000"/>
            <a:headEnd/>
            <a:tailEnd/>
          </a:ln>
        </p:spPr>
      </p:pic>
      <p:sp>
        <p:nvSpPr>
          <p:cNvPr id="6" name="Right Arrow 5"/>
          <p:cNvSpPr/>
          <p:nvPr/>
        </p:nvSpPr>
        <p:spPr bwMode="auto">
          <a:xfrm rot="1188374">
            <a:off x="1311906" y="5219107"/>
            <a:ext cx="5616624" cy="864096"/>
          </a:xfrm>
          <a:prstGeom prst="rightArrow">
            <a:avLst/>
          </a:prstGeom>
          <a:solidFill>
            <a:srgbClr val="FF0000"/>
          </a:solidFill>
          <a:ln w="38100">
            <a:noFill/>
            <a:round/>
            <a:headEnd/>
            <a:tailEnd/>
          </a:ln>
          <a:effectLst>
            <a:outerShdw blurRad="292100" dist="139700" dir="10620000" sx="107000" sy="107000" algn="ctr">
              <a:srgbClr val="000000">
                <a:alpha val="24000"/>
              </a:srgb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AU" b="1" i="0" u="none" strike="noStrike" cap="none" normalizeH="0" baseline="0" dirty="0" smtClean="0">
              <a:ln>
                <a:noFill/>
              </a:ln>
              <a:solidFill>
                <a:srgbClr val="FFFFFF"/>
              </a:solidFill>
              <a:effectLst/>
              <a:latin typeface="Calibri"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cstate="print"/>
          <a:srcRect/>
          <a:stretch>
            <a:fillRect/>
          </a:stretch>
        </p:blipFill>
        <p:spPr bwMode="auto">
          <a:xfrm>
            <a:off x="1257300" y="933450"/>
            <a:ext cx="6629400" cy="4991100"/>
          </a:xfrm>
          <a:prstGeom prst="rect">
            <a:avLst/>
          </a:prstGeom>
          <a:noFill/>
          <a:ln w="9525">
            <a:noFill/>
            <a:miter lim="800000"/>
            <a:headEnd/>
            <a:tailEnd/>
          </a:ln>
        </p:spPr>
      </p:pic>
      <p:sp>
        <p:nvSpPr>
          <p:cNvPr id="3" name="Rectangle 2"/>
          <p:cNvSpPr/>
          <p:nvPr/>
        </p:nvSpPr>
        <p:spPr>
          <a:xfrm>
            <a:off x="0" y="0"/>
            <a:ext cx="9144000" cy="369332"/>
          </a:xfrm>
          <a:prstGeom prst="rect">
            <a:avLst/>
          </a:prstGeom>
        </p:spPr>
        <p:txBody>
          <a:bodyPr wrap="square">
            <a:spAutoFit/>
          </a:bodyPr>
          <a:lstStyle/>
          <a:p>
            <a:pPr algn="ctr"/>
            <a:r>
              <a:rPr lang="en-AU" dirty="0" smtClean="0"/>
              <a:t>Oracle ADF: Best Practices From Fusion Applications Teams (</a:t>
            </a:r>
            <a:r>
              <a:rPr lang="en-AU" dirty="0" err="1" smtClean="0"/>
              <a:t>OpenWorld</a:t>
            </a:r>
            <a:r>
              <a:rPr lang="en-AU" dirty="0" smtClean="0"/>
              <a:t> 2009)</a:t>
            </a:r>
            <a:endParaRPr lang="en-AU" dirty="0"/>
          </a:p>
        </p:txBody>
      </p:sp>
      <p:sp>
        <p:nvSpPr>
          <p:cNvPr id="4" name="Rectangle 3"/>
          <p:cNvSpPr/>
          <p:nvPr/>
        </p:nvSpPr>
        <p:spPr>
          <a:xfrm>
            <a:off x="0" y="6577607"/>
            <a:ext cx="9144000" cy="307777"/>
          </a:xfrm>
          <a:prstGeom prst="rect">
            <a:avLst/>
          </a:prstGeom>
        </p:spPr>
        <p:txBody>
          <a:bodyPr wrap="square">
            <a:spAutoFit/>
          </a:bodyPr>
          <a:lstStyle/>
          <a:p>
            <a:pPr algn="ctr"/>
            <a:r>
              <a:rPr lang="en-AU" sz="1400" dirty="0" smtClean="0"/>
              <a:t>http://www.scribd.com/doc/21018676/Best-Practices-From-Fusion-Applications-Teams-OpenWorld-2009</a:t>
            </a:r>
            <a:endParaRPr lang="en-AU" sz="1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cstate="print"/>
          <a:srcRect/>
          <a:stretch>
            <a:fillRect/>
          </a:stretch>
        </p:blipFill>
        <p:spPr bwMode="auto">
          <a:xfrm>
            <a:off x="1257300" y="933450"/>
            <a:ext cx="6629400" cy="4991100"/>
          </a:xfrm>
          <a:prstGeom prst="rect">
            <a:avLst/>
          </a:prstGeom>
          <a:noFill/>
          <a:ln w="9525">
            <a:noFill/>
            <a:miter lim="800000"/>
            <a:headEnd/>
            <a:tailEnd/>
          </a:ln>
        </p:spPr>
      </p:pic>
      <p:sp>
        <p:nvSpPr>
          <p:cNvPr id="2" name="Rectangle 1"/>
          <p:cNvSpPr/>
          <p:nvPr/>
        </p:nvSpPr>
        <p:spPr bwMode="auto">
          <a:xfrm>
            <a:off x="1475656" y="4077072"/>
            <a:ext cx="5904656" cy="792088"/>
          </a:xfrm>
          <a:prstGeom prst="rect">
            <a:avLst/>
          </a:prstGeom>
          <a:ln>
            <a:solidFill>
              <a:srgbClr val="FFFFFF"/>
            </a:solidFill>
            <a:headEnd/>
            <a:tailEn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ts val="1000"/>
              </a:spcAft>
              <a:buClrTx/>
              <a:buSzTx/>
              <a:buFontTx/>
              <a:buNone/>
              <a:tabLst/>
            </a:pPr>
            <a:endParaRPr kumimoji="0" lang="en-US" b="1" i="0" u="none" strike="noStrike" cap="none" normalizeH="0" baseline="0" dirty="0" smtClean="0">
              <a:ln>
                <a:noFill/>
              </a:ln>
              <a:solidFill>
                <a:srgbClr val="FFFFFF"/>
              </a:solidFill>
              <a:effectLst/>
              <a:latin typeface="Calibri"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2" cstate="print"/>
          <a:srcRect/>
          <a:stretch>
            <a:fillRect/>
          </a:stretch>
        </p:blipFill>
        <p:spPr bwMode="auto">
          <a:xfrm>
            <a:off x="1257300" y="933450"/>
            <a:ext cx="6629400" cy="49911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Conclusion</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4" name="Rectangle 3"/>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ChangeArrowheads="1"/>
          </p:cNvSpPr>
          <p:nvPr/>
        </p:nvSpPr>
        <p:spPr bwMode="auto">
          <a:xfrm>
            <a:off x="2014538" y="576263"/>
            <a:ext cx="6840537" cy="908050"/>
          </a:xfrm>
          <a:prstGeom prst="rect">
            <a:avLst/>
          </a:prstGeom>
          <a:noFill/>
          <a:ln w="9525">
            <a:noFill/>
            <a:miter lim="800000"/>
            <a:headEnd/>
            <a:tailEnd/>
          </a:ln>
        </p:spPr>
        <p:txBody>
          <a:bodyPr/>
          <a:lstStyle/>
          <a:p>
            <a:pPr marL="342900" indent="-342900">
              <a:spcBef>
                <a:spcPct val="20000"/>
              </a:spcBef>
            </a:pPr>
            <a:r>
              <a:rPr lang="en-AU" sz="2400" b="1">
                <a:solidFill>
                  <a:srgbClr val="333333"/>
                </a:solidFill>
                <a:latin typeface="Albertus (W1)"/>
              </a:rPr>
              <a:t>SAGE Computing Services</a:t>
            </a:r>
          </a:p>
          <a:p>
            <a:pPr marL="342900" indent="-342900">
              <a:spcBef>
                <a:spcPct val="20000"/>
              </a:spcBef>
            </a:pPr>
            <a:r>
              <a:rPr lang="en-AU" sz="2000">
                <a:solidFill>
                  <a:srgbClr val="333333"/>
                </a:solidFill>
                <a:latin typeface="Albertus (W1)"/>
              </a:rPr>
              <a:t>Customised Oracle Training Workshops and Consulting</a:t>
            </a:r>
          </a:p>
        </p:txBody>
      </p:sp>
      <p:pic>
        <p:nvPicPr>
          <p:cNvPr id="48131" name="Picture 8" descr="sageWeb2"/>
          <p:cNvPicPr>
            <a:picLocks noChangeAspect="1" noChangeArrowheads="1"/>
          </p:cNvPicPr>
          <p:nvPr/>
        </p:nvPicPr>
        <p:blipFill>
          <a:blip r:embed="rId2" cstate="print"/>
          <a:srcRect/>
          <a:stretch>
            <a:fillRect/>
          </a:stretch>
        </p:blipFill>
        <p:spPr bwMode="auto">
          <a:xfrm>
            <a:off x="34925" y="0"/>
            <a:ext cx="1728788" cy="1630363"/>
          </a:xfrm>
          <a:prstGeom prst="rect">
            <a:avLst/>
          </a:prstGeom>
          <a:noFill/>
          <a:ln w="9525">
            <a:noFill/>
            <a:miter lim="800000"/>
            <a:headEnd/>
            <a:tailEnd/>
          </a:ln>
        </p:spPr>
      </p:pic>
      <p:sp>
        <p:nvSpPr>
          <p:cNvPr id="48132" name="Rectangle 8"/>
          <p:cNvSpPr>
            <a:spLocks noChangeArrowheads="1"/>
          </p:cNvSpPr>
          <p:nvPr/>
        </p:nvSpPr>
        <p:spPr bwMode="auto">
          <a:xfrm>
            <a:off x="1979712" y="2060848"/>
            <a:ext cx="6858000" cy="4031873"/>
          </a:xfrm>
          <a:prstGeom prst="rect">
            <a:avLst/>
          </a:prstGeom>
          <a:noFill/>
          <a:ln w="9525">
            <a:noFill/>
            <a:miter lim="800000"/>
            <a:headEnd/>
            <a:tailEnd/>
          </a:ln>
        </p:spPr>
        <p:txBody>
          <a:bodyPr>
            <a:spAutoFit/>
          </a:bodyPr>
          <a:lstStyle/>
          <a:p>
            <a:pPr marL="342900" indent="-342900">
              <a:spcBef>
                <a:spcPct val="20000"/>
              </a:spcBef>
            </a:pPr>
            <a:endParaRPr lang="en-AU" sz="2800" b="1" dirty="0">
              <a:solidFill>
                <a:srgbClr val="333333"/>
              </a:solidFill>
              <a:latin typeface="Albertus (W1)"/>
            </a:endParaRPr>
          </a:p>
          <a:p>
            <a:pPr marL="342900" indent="-342900">
              <a:spcBef>
                <a:spcPct val="20000"/>
              </a:spcBef>
            </a:pPr>
            <a:r>
              <a:rPr lang="en-AU" sz="2800" b="1" dirty="0">
                <a:solidFill>
                  <a:srgbClr val="333333"/>
                </a:solidFill>
                <a:latin typeface="Albertus (W1)"/>
              </a:rPr>
              <a:t>Questions and Answers?</a:t>
            </a:r>
            <a:endParaRPr lang="en-AU" dirty="0">
              <a:solidFill>
                <a:srgbClr val="333333"/>
              </a:solidFill>
              <a:latin typeface="Albertus (W1)"/>
            </a:endParaRPr>
          </a:p>
          <a:p>
            <a:pPr marL="342900" indent="-342900">
              <a:spcBef>
                <a:spcPct val="20000"/>
              </a:spcBef>
            </a:pPr>
            <a:endParaRPr lang="en-AU" dirty="0">
              <a:solidFill>
                <a:srgbClr val="333333"/>
              </a:solidFill>
              <a:latin typeface="Albertus (W1)"/>
            </a:endParaRPr>
          </a:p>
          <a:p>
            <a:pPr marL="342900" indent="-342900">
              <a:spcBef>
                <a:spcPct val="20000"/>
              </a:spcBef>
            </a:pPr>
            <a:r>
              <a:rPr lang="en-AU" dirty="0" smtClean="0">
                <a:solidFill>
                  <a:srgbClr val="333333"/>
                </a:solidFill>
                <a:latin typeface="Albertus (W1)"/>
              </a:rPr>
              <a:t>Presentations </a:t>
            </a:r>
            <a:r>
              <a:rPr lang="en-AU" dirty="0">
                <a:solidFill>
                  <a:srgbClr val="333333"/>
                </a:solidFill>
                <a:latin typeface="Albertus (W1)"/>
              </a:rPr>
              <a:t>are available from our website:</a:t>
            </a:r>
            <a:r>
              <a:rPr lang="en-AU" i="1" dirty="0">
                <a:solidFill>
                  <a:srgbClr val="333333"/>
                </a:solidFill>
                <a:latin typeface="Albertus (W1)"/>
              </a:rPr>
              <a:t>	</a:t>
            </a:r>
          </a:p>
          <a:p>
            <a:pPr marL="342900" indent="-342900">
              <a:spcBef>
                <a:spcPct val="20000"/>
              </a:spcBef>
            </a:pPr>
            <a:r>
              <a:rPr lang="en-AU" i="1" dirty="0" smtClean="0">
                <a:solidFill>
                  <a:srgbClr val="333333"/>
                </a:solidFill>
                <a:latin typeface="Albertus (W1)"/>
                <a:hlinkClick r:id="rId3"/>
              </a:rPr>
              <a:t>www.sagecomputing.com.au</a:t>
            </a:r>
            <a:endParaRPr lang="en-AU" i="1" dirty="0" smtClean="0">
              <a:solidFill>
                <a:srgbClr val="333333"/>
              </a:solidFill>
              <a:latin typeface="Albertus (W1)"/>
            </a:endParaRPr>
          </a:p>
          <a:p>
            <a:pPr marL="342900" indent="-342900">
              <a:spcBef>
                <a:spcPct val="20000"/>
              </a:spcBef>
            </a:pPr>
            <a:endParaRPr lang="en-AU" i="1" dirty="0">
              <a:solidFill>
                <a:srgbClr val="333333"/>
              </a:solidFill>
              <a:latin typeface="Albertus (W1)"/>
            </a:endParaRPr>
          </a:p>
          <a:p>
            <a:pPr marL="342900" indent="-342900">
              <a:spcBef>
                <a:spcPct val="20000"/>
              </a:spcBef>
            </a:pPr>
            <a:r>
              <a:rPr lang="en-AU" i="1" dirty="0" smtClean="0">
                <a:solidFill>
                  <a:srgbClr val="333333"/>
                </a:solidFill>
                <a:latin typeface="Albertus (W1)"/>
              </a:rPr>
              <a:t>enquiries@sagecomputing.com.au</a:t>
            </a:r>
            <a:endParaRPr lang="en-AU" i="1" dirty="0">
              <a:solidFill>
                <a:srgbClr val="333333"/>
              </a:solidFill>
              <a:latin typeface="Albertus (W1)"/>
            </a:endParaRPr>
          </a:p>
          <a:p>
            <a:pPr marL="342900" indent="-342900">
              <a:spcBef>
                <a:spcPct val="20000"/>
              </a:spcBef>
            </a:pPr>
            <a:r>
              <a:rPr lang="en-AU" i="1" dirty="0">
                <a:solidFill>
                  <a:srgbClr val="333333"/>
                </a:solidFill>
                <a:latin typeface="Albertus (W1)"/>
              </a:rPr>
              <a:t>chris.muir@sagecomputing.com.au</a:t>
            </a:r>
          </a:p>
          <a:p>
            <a:pPr marL="342900" indent="-342900">
              <a:spcBef>
                <a:spcPct val="20000"/>
              </a:spcBef>
            </a:pPr>
            <a:r>
              <a:rPr lang="en-AU" i="1" dirty="0">
                <a:solidFill>
                  <a:srgbClr val="333333"/>
                </a:solidFill>
                <a:latin typeface="Albertus (W1)"/>
                <a:hlinkClick r:id="rId4"/>
              </a:rPr>
              <a:t>http://</a:t>
            </a:r>
            <a:r>
              <a:rPr lang="en-AU" i="1" dirty="0" smtClean="0">
                <a:solidFill>
                  <a:srgbClr val="333333"/>
                </a:solidFill>
                <a:latin typeface="Albertus (W1)"/>
                <a:hlinkClick r:id="rId4"/>
              </a:rPr>
              <a:t>one-size-doesnt-fit-all.blogspot.com</a:t>
            </a:r>
            <a:endParaRPr lang="en-AU" i="1" dirty="0" smtClean="0">
              <a:solidFill>
                <a:srgbClr val="333333"/>
              </a:solidFill>
              <a:latin typeface="Albertus (W1)"/>
            </a:endParaRPr>
          </a:p>
          <a:p>
            <a:pPr marL="342900" indent="-342900">
              <a:spcBef>
                <a:spcPct val="20000"/>
              </a:spcBef>
            </a:pPr>
            <a:r>
              <a:rPr lang="en-AU" i="1" dirty="0" smtClean="0">
                <a:solidFill>
                  <a:srgbClr val="333333"/>
                </a:solidFill>
                <a:latin typeface="Albertus (W1)"/>
              </a:rPr>
              <a:t>Twitter:  </a:t>
            </a:r>
            <a:r>
              <a:rPr lang="en-AU" i="1" dirty="0" err="1" smtClean="0">
                <a:solidFill>
                  <a:srgbClr val="333333"/>
                </a:solidFill>
                <a:latin typeface="Albertus (W1)"/>
              </a:rPr>
              <a:t>chriscmuir</a:t>
            </a:r>
            <a:endParaRPr lang="en-AU" i="1" dirty="0" smtClean="0">
              <a:solidFill>
                <a:srgbClr val="333333"/>
              </a:solidFill>
              <a:latin typeface="Albertus (W1)"/>
            </a:endParaRPr>
          </a:p>
          <a:p>
            <a:pPr marL="342900" indent="-342900">
              <a:spcBef>
                <a:spcPct val="20000"/>
              </a:spcBef>
            </a:pPr>
            <a:r>
              <a:rPr lang="en-AU" i="1" dirty="0" err="1" smtClean="0">
                <a:solidFill>
                  <a:srgbClr val="333333"/>
                </a:solidFill>
                <a:latin typeface="Albertus (W1)"/>
              </a:rPr>
              <a:t>Linkedin</a:t>
            </a:r>
            <a:r>
              <a:rPr lang="en-AU" i="1" dirty="0" smtClean="0">
                <a:solidFill>
                  <a:srgbClr val="333333"/>
                </a:solidFill>
                <a:latin typeface="Albertus (W1)"/>
              </a:rPr>
              <a:t>: http://au.linkedin.com/in/chriscmuir</a:t>
            </a:r>
            <a:endParaRPr lang="en-AU" i="1" dirty="0">
              <a:solidFill>
                <a:srgbClr val="333333"/>
              </a:solidFill>
              <a:latin typeface="Albertus (W1)"/>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Further Reading</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8" name="Rectangle 7"/>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Content Placeholder 2"/>
          <p:cNvSpPr txBox="1">
            <a:spLocks/>
          </p:cNvSpPr>
          <p:nvPr/>
        </p:nvSpPr>
        <p:spPr>
          <a:xfrm>
            <a:off x="683568" y="1052736"/>
            <a:ext cx="8460432" cy="5184576"/>
          </a:xfrm>
          <a:prstGeom prst="rect">
            <a:avLst/>
          </a:prstGeom>
        </p:spPr>
        <p:txBody>
          <a:bodyPr/>
          <a:lstStyle/>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AU" sz="1600" b="1" i="0" u="none" strike="noStrike" kern="0" cap="none" spc="0" normalizeH="0" baseline="0" noProof="0" dirty="0" smtClean="0">
                <a:ln>
                  <a:noFill/>
                </a:ln>
                <a:solidFill>
                  <a:schemeClr val="bg2">
                    <a:lumMod val="25000"/>
                  </a:schemeClr>
                </a:solidFill>
                <a:uLnTx/>
                <a:uFillTx/>
                <a:latin typeface="+mn-lt"/>
              </a:rPr>
              <a:t>Inter-region</a:t>
            </a:r>
            <a:r>
              <a:rPr kumimoji="0" lang="en-AU" sz="1600" b="1" i="0" u="none" strike="noStrike" kern="0" cap="none" spc="0" normalizeH="0" noProof="0" dirty="0" smtClean="0">
                <a:ln>
                  <a:noFill/>
                </a:ln>
                <a:solidFill>
                  <a:schemeClr val="bg2">
                    <a:lumMod val="25000"/>
                  </a:schemeClr>
                </a:solidFill>
                <a:uLnTx/>
                <a:uFillTx/>
                <a:latin typeface="+mn-lt"/>
              </a:rPr>
              <a:t> communication techniques</a:t>
            </a:r>
          </a:p>
          <a:p>
            <a:pPr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1400" b="1" i="0" u="none" strike="noStrike" kern="0" cap="none" spc="0" normalizeH="0" noProof="0" dirty="0" smtClean="0">
              <a:ln>
                <a:noFill/>
              </a:ln>
              <a:solidFill>
                <a:schemeClr val="bg2">
                  <a:lumMod val="25000"/>
                </a:schemeClr>
              </a:solidFill>
              <a:uLnTx/>
              <a:uFillTx/>
              <a:latin typeface="+mn-lt"/>
            </a:endParaRPr>
          </a:p>
          <a:p>
            <a:pPr indent="-342900">
              <a:spcBef>
                <a:spcPct val="20000"/>
              </a:spcBef>
              <a:defRPr/>
            </a:pPr>
            <a:r>
              <a:rPr lang="en-AU" sz="1400" i="1" kern="0" dirty="0" smtClean="0">
                <a:solidFill>
                  <a:schemeClr val="bg2">
                    <a:lumMod val="25000"/>
                  </a:schemeClr>
                </a:solidFill>
              </a:rPr>
              <a:t>Contextual Events</a:t>
            </a:r>
          </a:p>
          <a:p>
            <a:pPr indent="-342900">
              <a:spcBef>
                <a:spcPct val="20000"/>
              </a:spcBef>
              <a:defRPr/>
            </a:pPr>
            <a:r>
              <a:rPr lang="en-AU" sz="1400" kern="0" dirty="0">
                <a:solidFill>
                  <a:schemeClr val="bg2">
                    <a:lumMod val="25000"/>
                  </a:schemeClr>
                </a:solidFill>
                <a:hlinkClick r:id="rId2"/>
              </a:rPr>
              <a:t>http://download.oracle.com/docs/cd/E14571_01/web.1111/b31974/web_adv.htm#</a:t>
            </a:r>
            <a:r>
              <a:rPr lang="en-AU" sz="1400" kern="0" dirty="0" smtClean="0">
                <a:solidFill>
                  <a:schemeClr val="bg2">
                    <a:lumMod val="25000"/>
                  </a:schemeClr>
                </a:solidFill>
                <a:hlinkClick r:id="rId2"/>
              </a:rPr>
              <a:t>CACJBFGI</a:t>
            </a:r>
            <a:r>
              <a:rPr lang="en-AU" sz="1400" kern="0" dirty="0" smtClean="0">
                <a:solidFill>
                  <a:schemeClr val="bg2">
                    <a:lumMod val="25000"/>
                  </a:schemeClr>
                </a:solidFill>
              </a:rPr>
              <a:t> </a:t>
            </a:r>
          </a:p>
          <a:p>
            <a:pPr indent="-342900">
              <a:spcBef>
                <a:spcPct val="20000"/>
              </a:spcBef>
              <a:defRPr/>
            </a:pPr>
            <a:r>
              <a:rPr lang="en-AU" sz="1400" i="1" kern="0" dirty="0" err="1">
                <a:solidFill>
                  <a:schemeClr val="bg2">
                    <a:lumMod val="25000"/>
                  </a:schemeClr>
                </a:solidFill>
              </a:rPr>
              <a:t>JDev</a:t>
            </a:r>
            <a:r>
              <a:rPr lang="en-AU" sz="1400" i="1" kern="0" dirty="0">
                <a:solidFill>
                  <a:schemeClr val="bg2">
                    <a:lumMod val="25000"/>
                  </a:schemeClr>
                </a:solidFill>
              </a:rPr>
              <a:t> 11g: Programmatic Contextual </a:t>
            </a:r>
            <a:r>
              <a:rPr lang="en-AU" sz="1400" i="1" kern="0" dirty="0" smtClean="0">
                <a:solidFill>
                  <a:schemeClr val="bg2">
                    <a:lumMod val="25000"/>
                  </a:schemeClr>
                </a:solidFill>
              </a:rPr>
              <a:t>Events</a:t>
            </a:r>
          </a:p>
          <a:p>
            <a:pPr indent="-342900">
              <a:spcBef>
                <a:spcPct val="20000"/>
              </a:spcBef>
              <a:defRPr/>
            </a:pPr>
            <a:r>
              <a:rPr lang="en-AU" sz="1400" kern="0" dirty="0">
                <a:solidFill>
                  <a:schemeClr val="bg2">
                    <a:lumMod val="25000"/>
                  </a:schemeClr>
                </a:solidFill>
                <a:hlinkClick r:id="rId3"/>
              </a:rPr>
              <a:t>http://one-size-doesnt-fit-all.blogspot.com/2010/08/jdev-11g-programmatic-contextual-</a:t>
            </a:r>
            <a:r>
              <a:rPr lang="en-AU" sz="1400" kern="0" dirty="0" smtClean="0">
                <a:solidFill>
                  <a:schemeClr val="bg2">
                    <a:lumMod val="25000"/>
                  </a:schemeClr>
                </a:solidFill>
                <a:hlinkClick r:id="rId3"/>
              </a:rPr>
              <a:t>events.html</a:t>
            </a:r>
            <a:r>
              <a:rPr lang="en-AU" sz="1400" kern="0" dirty="0" smtClean="0">
                <a:solidFill>
                  <a:schemeClr val="bg2">
                    <a:lumMod val="25000"/>
                  </a:schemeClr>
                </a:solidFill>
              </a:rPr>
              <a:t> </a:t>
            </a:r>
            <a:endParaRPr lang="en-AU" sz="1400" kern="0" dirty="0">
              <a:solidFill>
                <a:schemeClr val="bg2">
                  <a:lumMod val="25000"/>
                </a:schemeClr>
              </a:solidFill>
            </a:endParaRPr>
          </a:p>
          <a:p>
            <a:pPr indent="-342900">
              <a:spcBef>
                <a:spcPct val="20000"/>
              </a:spcBef>
              <a:defRPr/>
            </a:pPr>
            <a:r>
              <a:rPr lang="en-AU" sz="1400" i="1" kern="0" dirty="0" smtClean="0">
                <a:solidFill>
                  <a:schemeClr val="bg2">
                    <a:lumMod val="25000"/>
                  </a:schemeClr>
                </a:solidFill>
              </a:rPr>
              <a:t>Master</a:t>
            </a:r>
            <a:r>
              <a:rPr lang="en-AU" sz="1400" i="1" kern="0" dirty="0">
                <a:solidFill>
                  <a:schemeClr val="bg2">
                    <a:lumMod val="25000"/>
                  </a:schemeClr>
                </a:solidFill>
              </a:rPr>
              <a:t>-child BTF chaperone – a contextual event </a:t>
            </a:r>
            <a:r>
              <a:rPr lang="en-AU" sz="1400" i="1" kern="0" dirty="0" smtClean="0">
                <a:solidFill>
                  <a:schemeClr val="bg2">
                    <a:lumMod val="25000"/>
                  </a:schemeClr>
                </a:solidFill>
              </a:rPr>
              <a:t>alternative</a:t>
            </a:r>
          </a:p>
          <a:p>
            <a:pPr indent="-342900">
              <a:spcBef>
                <a:spcPct val="20000"/>
              </a:spcBef>
              <a:defRPr/>
            </a:pPr>
            <a:r>
              <a:rPr lang="en-AU" sz="1400" kern="0" dirty="0">
                <a:solidFill>
                  <a:schemeClr val="bg2">
                    <a:lumMod val="25000"/>
                  </a:schemeClr>
                </a:solidFill>
                <a:hlinkClick r:id="rId4"/>
              </a:rPr>
              <a:t>http://one-size-doesnt-fit-all.blogspot.com/2010/09/master-child-btf-chaperone-</a:t>
            </a:r>
            <a:r>
              <a:rPr lang="en-AU" sz="1400" kern="0" dirty="0" smtClean="0">
                <a:solidFill>
                  <a:schemeClr val="bg2">
                    <a:lumMod val="25000"/>
                  </a:schemeClr>
                </a:solidFill>
                <a:hlinkClick r:id="rId4"/>
              </a:rPr>
              <a:t>contextual.html</a:t>
            </a:r>
            <a:r>
              <a:rPr lang="en-AU" sz="1400" kern="0" dirty="0" smtClean="0">
                <a:solidFill>
                  <a:schemeClr val="bg2">
                    <a:lumMod val="25000"/>
                  </a:schemeClr>
                </a:solidFill>
              </a:rPr>
              <a:t> </a:t>
            </a:r>
          </a:p>
          <a:p>
            <a:pPr marR="0" lvl="0" indent="-342900" algn="l" defTabSz="914400" rtl="0" eaLnBrk="1" fontAlgn="base" latinLnBrk="0" hangingPunct="1">
              <a:lnSpc>
                <a:spcPct val="100000"/>
              </a:lnSpc>
              <a:spcBef>
                <a:spcPct val="20000"/>
              </a:spcBef>
              <a:spcAft>
                <a:spcPct val="0"/>
              </a:spcAft>
              <a:buClrTx/>
              <a:buSzTx/>
              <a:buFontTx/>
              <a:buNone/>
              <a:tabLst/>
              <a:defRPr/>
            </a:pPr>
            <a:endParaRPr lang="en-AU" sz="1400" kern="0" dirty="0">
              <a:solidFill>
                <a:schemeClr val="bg2">
                  <a:lumMod val="25000"/>
                </a:schemeClr>
              </a:solidFill>
            </a:endParaRPr>
          </a:p>
          <a:p>
            <a:pPr marR="0" lvl="0" indent="-342900" algn="l" defTabSz="914400" rtl="0" eaLnBrk="1" fontAlgn="base" latinLnBrk="0" hangingPunct="1">
              <a:lnSpc>
                <a:spcPct val="100000"/>
              </a:lnSpc>
              <a:spcBef>
                <a:spcPct val="20000"/>
              </a:spcBef>
              <a:spcAft>
                <a:spcPct val="0"/>
              </a:spcAft>
              <a:buClrTx/>
              <a:buSzTx/>
              <a:buFontTx/>
              <a:buNone/>
              <a:tabLst/>
              <a:defRPr/>
            </a:pPr>
            <a:r>
              <a:rPr lang="en-AU" sz="1600" b="1" kern="0" dirty="0" smtClean="0">
                <a:solidFill>
                  <a:schemeClr val="bg2">
                    <a:lumMod val="25000"/>
                  </a:schemeClr>
                </a:solidFill>
              </a:rPr>
              <a:t>Task Flow transactions and ADF BC Application Module considerations</a:t>
            </a:r>
          </a:p>
          <a:p>
            <a:pPr marR="0" lvl="0" indent="-342900" algn="l" defTabSz="914400" rtl="0" eaLnBrk="1" fontAlgn="base" latinLnBrk="0" hangingPunct="1">
              <a:lnSpc>
                <a:spcPct val="100000"/>
              </a:lnSpc>
              <a:spcBef>
                <a:spcPct val="20000"/>
              </a:spcBef>
              <a:spcAft>
                <a:spcPct val="0"/>
              </a:spcAft>
              <a:buClrTx/>
              <a:buSzTx/>
              <a:buFontTx/>
              <a:buNone/>
              <a:tabLst/>
              <a:defRPr/>
            </a:pPr>
            <a:endParaRPr lang="en-AU" sz="1400" b="1" kern="0" dirty="0" smtClean="0">
              <a:solidFill>
                <a:schemeClr val="bg2">
                  <a:lumMod val="25000"/>
                </a:schemeClr>
              </a:solidFill>
            </a:endParaRPr>
          </a:p>
          <a:p>
            <a:pPr marR="0" lvl="0" indent="-342900" algn="l" defTabSz="914400" rtl="0" eaLnBrk="1" fontAlgn="base" latinLnBrk="0" hangingPunct="1">
              <a:lnSpc>
                <a:spcPct val="100000"/>
              </a:lnSpc>
              <a:spcBef>
                <a:spcPct val="20000"/>
              </a:spcBef>
              <a:spcAft>
                <a:spcPct val="0"/>
              </a:spcAft>
              <a:buClrTx/>
              <a:buSzTx/>
              <a:buFontTx/>
              <a:buNone/>
              <a:tabLst/>
              <a:defRPr/>
            </a:pPr>
            <a:r>
              <a:rPr lang="en-AU" sz="1400" i="1" kern="0" dirty="0" smtClean="0">
                <a:solidFill>
                  <a:schemeClr val="bg2">
                    <a:lumMod val="25000"/>
                  </a:schemeClr>
                </a:solidFill>
              </a:rPr>
              <a:t>ADF Regions and Nested Application Modules to Improve Performance</a:t>
            </a:r>
          </a:p>
          <a:p>
            <a:pPr indent="-342900">
              <a:spcBef>
                <a:spcPct val="20000"/>
              </a:spcBef>
              <a:defRPr/>
            </a:pPr>
            <a:r>
              <a:rPr lang="en-US" sz="1400" dirty="0" smtClean="0">
                <a:hlinkClick r:id="rId5"/>
              </a:rPr>
              <a:t>http://andrejusb.blogspot.com/2010/06/adf-regions-and-nested-application.html</a:t>
            </a:r>
            <a:endParaRPr lang="en-AU" sz="1400" kern="0" dirty="0">
              <a:solidFill>
                <a:schemeClr val="bg2">
                  <a:lumMod val="25000"/>
                </a:schemeClr>
              </a:solidFill>
            </a:endParaRPr>
          </a:p>
          <a:p>
            <a:pPr indent="-342900">
              <a:spcBef>
                <a:spcPct val="20000"/>
              </a:spcBef>
              <a:defRPr/>
            </a:pPr>
            <a:r>
              <a:rPr lang="en-AU" sz="1400" i="1" kern="0" dirty="0" smtClean="0">
                <a:solidFill>
                  <a:schemeClr val="bg2">
                    <a:lumMod val="25000"/>
                  </a:schemeClr>
                </a:solidFill>
              </a:rPr>
              <a:t>How to Reduce Database Connections and Reuse </a:t>
            </a:r>
            <a:r>
              <a:rPr lang="en-AU" sz="1400" i="1" kern="0" dirty="0" err="1" smtClean="0">
                <a:solidFill>
                  <a:schemeClr val="bg2">
                    <a:lumMod val="25000"/>
                  </a:schemeClr>
                </a:solidFill>
              </a:rPr>
              <a:t>ViewController</a:t>
            </a:r>
            <a:r>
              <a:rPr lang="en-AU" sz="1400" i="1" kern="0" dirty="0" smtClean="0">
                <a:solidFill>
                  <a:schemeClr val="bg2">
                    <a:lumMod val="25000"/>
                  </a:schemeClr>
                </a:solidFill>
              </a:rPr>
              <a:t> Layer</a:t>
            </a:r>
          </a:p>
          <a:p>
            <a:pPr indent="-342900">
              <a:spcBef>
                <a:spcPct val="20000"/>
              </a:spcBef>
              <a:defRPr/>
            </a:pPr>
            <a:r>
              <a:rPr lang="en-US" sz="1400" dirty="0" smtClean="0">
                <a:hlinkClick r:id="rId6"/>
              </a:rPr>
              <a:t>http</a:t>
            </a:r>
            <a:r>
              <a:rPr lang="en-US" sz="1400" dirty="0">
                <a:hlinkClick r:id="rId6"/>
              </a:rPr>
              <a:t>://andrejusb.blogspot.com/2010/10/how-to-reduce-database-connections-</a:t>
            </a:r>
            <a:r>
              <a:rPr lang="en-US" sz="1400" dirty="0" smtClean="0">
                <a:hlinkClick r:id="rId6"/>
              </a:rPr>
              <a:t>and.html</a:t>
            </a:r>
            <a:endParaRPr lang="en-US" sz="1400" dirty="0" smtClean="0"/>
          </a:p>
          <a:p>
            <a:pPr indent="-342900">
              <a:spcBef>
                <a:spcPct val="20000"/>
              </a:spcBef>
              <a:defRPr/>
            </a:pPr>
            <a:r>
              <a:rPr lang="en-US" sz="1400" i="1" dirty="0" err="1" smtClean="0"/>
              <a:t>JDev</a:t>
            </a:r>
            <a:r>
              <a:rPr lang="en-US" sz="1400" i="1" dirty="0" smtClean="0"/>
              <a:t> </a:t>
            </a:r>
            <a:r>
              <a:rPr lang="en-US" sz="1400" i="1" dirty="0"/>
              <a:t>11g, Task Flows &amp; ADF BC – the Always use Existing Transaction option – it's not what it </a:t>
            </a:r>
            <a:r>
              <a:rPr lang="en-US" sz="1400" i="1" dirty="0" smtClean="0"/>
              <a:t>seems</a:t>
            </a:r>
          </a:p>
          <a:p>
            <a:r>
              <a:rPr lang="en-US" sz="1400" dirty="0">
                <a:hlinkClick r:id="rId7"/>
              </a:rPr>
              <a:t>http://one-size-doesnt-fit-all.blogspot.com/2011/05/jdev-11g-task-flows-adf-bc-always-</a:t>
            </a:r>
            <a:r>
              <a:rPr lang="en-US" sz="1400" dirty="0" smtClean="0">
                <a:hlinkClick r:id="rId7"/>
              </a:rPr>
              <a:t>use.html</a:t>
            </a:r>
            <a:endParaRPr lang="en-US" sz="1400" dirty="0" smtClean="0"/>
          </a:p>
          <a:p>
            <a:r>
              <a:rPr lang="en-US" sz="1400" i="1" dirty="0" err="1"/>
              <a:t>JDev</a:t>
            </a:r>
            <a:r>
              <a:rPr lang="en-US" sz="1400" i="1" dirty="0"/>
              <a:t> 11g, Task Flows &amp; ADF BC – one root Application Module to rule them all</a:t>
            </a:r>
            <a:r>
              <a:rPr lang="en-US" sz="1400" i="1" dirty="0" smtClean="0"/>
              <a:t>?</a:t>
            </a:r>
          </a:p>
          <a:p>
            <a:r>
              <a:rPr lang="en-US" sz="1400" dirty="0">
                <a:hlinkClick r:id="rId7"/>
              </a:rPr>
              <a:t>http://one-size-doesnt-fit-all.blogspot.com/2011/05/jdev-11g-task-flows-adf-bc-always-</a:t>
            </a:r>
            <a:r>
              <a:rPr lang="en-US" sz="1400" dirty="0" smtClean="0">
                <a:hlinkClick r:id="rId7"/>
              </a:rPr>
              <a:t>use.html</a:t>
            </a:r>
            <a:r>
              <a:rPr lang="en-US" sz="1400" dirty="0" smtClean="0"/>
              <a:t> </a:t>
            </a:r>
          </a:p>
          <a:p>
            <a:endParaRPr lang="en-US" sz="1400" dirty="0" smtClean="0"/>
          </a:p>
          <a:p>
            <a:endParaRPr lang="en-AU" sz="1400" kern="0" dirty="0" smtClean="0">
              <a:solidFill>
                <a:schemeClr val="bg2">
                  <a:lumMod val="25000"/>
                </a:schemeClr>
              </a:solidFill>
            </a:endParaRPr>
          </a:p>
          <a:p>
            <a:pPr marR="0" lvl="0" indent="-342900" algn="l" defTabSz="914400" rtl="0" eaLnBrk="1" fontAlgn="base" latinLnBrk="0" hangingPunct="1">
              <a:lnSpc>
                <a:spcPct val="100000"/>
              </a:lnSpc>
              <a:spcBef>
                <a:spcPct val="20000"/>
              </a:spcBef>
              <a:spcAft>
                <a:spcPct val="0"/>
              </a:spcAft>
              <a:buClrTx/>
              <a:buSzTx/>
              <a:buFontTx/>
              <a:buNone/>
              <a:tabLst/>
              <a:defRPr/>
            </a:pPr>
            <a:endParaRPr lang="en-AU" sz="1400" b="1" kern="0" dirty="0" smtClean="0">
              <a:solidFill>
                <a:schemeClr val="bg2">
                  <a:lumMod val="25000"/>
                </a:schemeClr>
              </a:solidFill>
            </a:endParaRPr>
          </a:p>
          <a:p>
            <a:pPr marL="0" marR="0" lvl="1" indent="-285750" algn="l" defTabSz="914400" rtl="0" eaLnBrk="1" fontAlgn="base" latinLnBrk="0" hangingPunct="1">
              <a:lnSpc>
                <a:spcPct val="100000"/>
              </a:lnSpc>
              <a:spcBef>
                <a:spcPct val="20000"/>
              </a:spcBef>
              <a:spcAft>
                <a:spcPct val="0"/>
              </a:spcAft>
              <a:buClrTx/>
              <a:buSzTx/>
              <a:buFontTx/>
              <a:buNone/>
              <a:tabLst/>
              <a:defRPr/>
            </a:pPr>
            <a:endParaRPr kumimoji="0" lang="en-AU" sz="1400" b="0" i="0" u="none" strike="noStrike" kern="0" cap="none" spc="0" normalizeH="0" baseline="0" noProof="0" dirty="0" smtClean="0">
              <a:ln>
                <a:noFill/>
              </a:ln>
              <a:solidFill>
                <a:schemeClr val="bg2">
                  <a:lumMod val="25000"/>
                </a:schemeClr>
              </a:solidFill>
              <a:uLnTx/>
              <a:uFillTx/>
              <a:latin typeface="+mn-lt"/>
            </a:endParaRPr>
          </a:p>
        </p:txBody>
      </p:sp>
    </p:spTree>
    <p:extLst>
      <p:ext uri="{BB962C8B-B14F-4D97-AF65-F5344CB8AC3E}">
        <p14:creationId xmlns:p14="http://schemas.microsoft.com/office/powerpoint/2010/main" val="58906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Angels in the Architecture</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6" name="Rectangle 5"/>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pPr algn="just"/>
            <a:r>
              <a:rPr lang="en-AU" b="1" dirty="0" smtClean="0"/>
              <a:t>Design engineering </a:t>
            </a:r>
            <a:r>
              <a:rPr lang="en-AU" dirty="0" smtClean="0"/>
              <a:t>is more than a mere balancing act between finding the best options among a sea of possibilities, and then implementing those options through the careful orchestration of available resources. To fully manage the challenges of the design process, it is also necessary to develop an </a:t>
            </a:r>
            <a:r>
              <a:rPr lang="en-AU" b="1" dirty="0" smtClean="0"/>
              <a:t>instinct for choosing design paths and system configurations that provide some measure of flexibility</a:t>
            </a:r>
            <a:r>
              <a:rPr lang="en-AU" dirty="0" smtClean="0"/>
              <a:t>. This maintains </a:t>
            </a:r>
            <a:r>
              <a:rPr lang="en-AU" b="1" i="1" dirty="0" smtClean="0">
                <a:solidFill>
                  <a:srgbClr val="FF0000"/>
                </a:solidFill>
              </a:rPr>
              <a:t>wiggle room </a:t>
            </a:r>
            <a:r>
              <a:rPr lang="en-AU" dirty="0" smtClean="0"/>
              <a:t>as projects advance toward completion, often creating “</a:t>
            </a:r>
            <a:r>
              <a:rPr lang="en-AU" b="1" i="1" dirty="0" smtClean="0">
                <a:solidFill>
                  <a:srgbClr val="FF0000"/>
                </a:solidFill>
              </a:rPr>
              <a:t>an angel in the architecture</a:t>
            </a:r>
            <a:r>
              <a:rPr lang="en-AU" dirty="0" smtClean="0"/>
              <a:t>” to serve as a </a:t>
            </a:r>
            <a:r>
              <a:rPr lang="en-AU" b="1" i="1" dirty="0" smtClean="0">
                <a:solidFill>
                  <a:srgbClr val="FF0000"/>
                </a:solidFill>
              </a:rPr>
              <a:t>countermeasure</a:t>
            </a:r>
            <a:r>
              <a:rPr lang="en-AU" dirty="0" smtClean="0"/>
              <a:t> for situations in which “</a:t>
            </a:r>
            <a:r>
              <a:rPr lang="en-AU" b="1" i="1" dirty="0" smtClean="0">
                <a:solidFill>
                  <a:srgbClr val="FF0000"/>
                </a:solidFill>
              </a:rPr>
              <a:t>the devil is in the details</a:t>
            </a:r>
            <a:r>
              <a:rPr lang="en-AU" dirty="0" smtClean="0"/>
              <a:t>.”</a:t>
            </a:r>
            <a:endParaRPr lang="en-AU" dirty="0"/>
          </a:p>
        </p:txBody>
      </p:sp>
      <p:sp>
        <p:nvSpPr>
          <p:cNvPr id="3" name="Rectangle 2"/>
          <p:cNvSpPr/>
          <p:nvPr/>
        </p:nvSpPr>
        <p:spPr>
          <a:xfrm>
            <a:off x="0" y="6669940"/>
            <a:ext cx="9144000" cy="215444"/>
          </a:xfrm>
          <a:prstGeom prst="rect">
            <a:avLst/>
          </a:prstGeom>
        </p:spPr>
        <p:txBody>
          <a:bodyPr wrap="square">
            <a:spAutoFit/>
          </a:bodyPr>
          <a:lstStyle/>
          <a:p>
            <a:pPr algn="ctr"/>
            <a:r>
              <a:rPr lang="en-AU" sz="800" dirty="0" smtClean="0">
                <a:hlinkClick r:id="rId2"/>
              </a:rPr>
              <a:t>http://rfdesign.com/mag/radio_flexibility_designers_best/</a:t>
            </a:r>
            <a:endParaRPr lang="en-AU" sz="8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ADF Architectural Patterns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5" name="Rectangle 14"/>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3568" y="1556792"/>
            <a:ext cx="8136904" cy="5085184"/>
          </a:xfrm>
          <a:prstGeom prst="rect">
            <a:avLst/>
          </a:prstGeom>
          <a:effectLst/>
        </p:spPr>
        <p:txBody>
          <a:bodyPr anchor="t"/>
          <a:lstStyle/>
          <a:p>
            <a:pPr marL="457200" marR="0" lvl="0" indent="-457200" algn="l" defTabSz="914400" rtl="0" eaLnBrk="1" fontAlgn="base" latinLnBrk="0" hangingPunct="1">
              <a:lnSpc>
                <a:spcPct val="100000"/>
              </a:lnSpc>
              <a:spcBef>
                <a:spcPct val="20000"/>
              </a:spcBef>
              <a:spcAft>
                <a:spcPct val="0"/>
              </a:spcAft>
              <a:buClrTx/>
              <a:buSzTx/>
              <a:tabLst/>
              <a:defRPr/>
            </a:pPr>
            <a:r>
              <a:rPr lang="en-AU" sz="2400" kern="0" dirty="0" smtClean="0">
                <a:latin typeface="+mn-lt"/>
              </a:rPr>
              <a:t>Part 1	Single Application</a:t>
            </a:r>
            <a:endParaRPr kumimoji="0" lang="en-AU" sz="2400" b="0" i="0" u="none" strike="noStrike" kern="0" cap="none" spc="0" normalizeH="0" baseline="0" noProof="0" dirty="0" smtClean="0">
              <a:ln>
                <a:noFill/>
              </a:ln>
              <a:solidFill>
                <a:schemeClr val="tx1"/>
              </a:solidFill>
              <a:uLnTx/>
              <a:uFillTx/>
              <a:latin typeface="+mn-lt"/>
              <a:ea typeface="+mn-ea"/>
              <a:cs typeface="+mn-cs"/>
            </a:endParaRPr>
          </a:p>
          <a:p>
            <a:pPr marL="457200" marR="0" lvl="0" indent="-457200" algn="l" defTabSz="914400" rtl="0" eaLnBrk="1" fontAlgn="base" latinLnBrk="0" hangingPunct="1">
              <a:lnSpc>
                <a:spcPct val="100000"/>
              </a:lnSpc>
              <a:spcBef>
                <a:spcPct val="20000"/>
              </a:spcBef>
              <a:spcAft>
                <a:spcPct val="0"/>
              </a:spcAft>
              <a:buClrTx/>
              <a:buSzTx/>
              <a:tabLst/>
              <a:defRPr/>
            </a:pPr>
            <a:r>
              <a:rPr lang="en-AU" sz="2400" kern="0" dirty="0" smtClean="0"/>
              <a:t>Part 2	Single UTF-BTF Application</a:t>
            </a:r>
          </a:p>
          <a:p>
            <a:pPr marL="457200" marR="0" lvl="0" indent="-457200" algn="l" defTabSz="914400" rtl="0" eaLnBrk="1" fontAlgn="base" latinLnBrk="0" hangingPunct="1">
              <a:lnSpc>
                <a:spcPct val="100000"/>
              </a:lnSpc>
              <a:spcBef>
                <a:spcPct val="20000"/>
              </a:spcBef>
              <a:spcAft>
                <a:spcPct val="0"/>
              </a:spcAft>
              <a:buClrTx/>
              <a:buSzTx/>
              <a:tabLst/>
              <a:defRPr/>
            </a:pPr>
            <a:r>
              <a:rPr lang="en-AU" sz="2400" kern="0" dirty="0" smtClean="0"/>
              <a:t>Part 3	Master Application, Multi BTF Application</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800" kern="0" dirty="0" smtClean="0"/>
          </a:p>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en-AU" sz="2400" kern="0" dirty="0" smtClean="0"/>
              <a:t>Part 4	A Side Note on Reuse</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en-AU" sz="2400" kern="0" dirty="0" smtClean="0"/>
              <a:t>		ADF BC, Skins, Pate Templates and more</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800" kern="0" dirty="0" smtClean="0"/>
          </a:p>
          <a:p>
            <a:pPr marL="342900" indent="-342900">
              <a:spcBef>
                <a:spcPct val="20000"/>
              </a:spcBef>
              <a:defRPr/>
            </a:pPr>
            <a:r>
              <a:rPr lang="en-AU" sz="2400" kern="0" dirty="0" smtClean="0"/>
              <a:t>Part 5	Multi Master Application, Multi BTF Application</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en-AU" sz="2400" kern="0" dirty="0" smtClean="0"/>
              <a:t>Part 6	The “Services Pattern”</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en-AU" sz="2400" kern="0" dirty="0" smtClean="0"/>
              <a:t>[Part 7 ...... Fusion Applications]	</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AU" sz="2400" kern="0" dirty="0" smtClean="0"/>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AU" sz="2400" b="0" i="0" u="none" strike="noStrike" kern="0" cap="none" spc="0" normalizeH="0" baseline="0" noProof="0" dirty="0" smtClean="0">
              <a:ln>
                <a:noFill/>
              </a:ln>
              <a:solidFill>
                <a:schemeClr val="tx1"/>
              </a:solidFill>
              <a:uLnTx/>
              <a:uFillTx/>
              <a:latin typeface="+mn-lt"/>
            </a:endParaRPr>
          </a:p>
        </p:txBody>
      </p:sp>
      <p:sp>
        <p:nvSpPr>
          <p:cNvPr id="7"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ADF Architectural Patterns</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10" name="Rectangle 9"/>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p:cNvSpPr txBox="1">
            <a:spLocks noChangeArrowheads="1"/>
          </p:cNvSpPr>
          <p:nvPr/>
        </p:nvSpPr>
        <p:spPr>
          <a:xfrm>
            <a:off x="611560" y="0"/>
            <a:ext cx="8532440" cy="836712"/>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AU" sz="4000" b="1" i="1" u="none" strike="noStrike" kern="0" cap="none" spc="0" normalizeH="0" baseline="0" noProof="0" dirty="0" smtClean="0">
                <a:ln>
                  <a:noFill/>
                </a:ln>
                <a:solidFill>
                  <a:srgbClr val="A50021"/>
                </a:solidFill>
                <a:uLnTx/>
                <a:uFillTx/>
                <a:latin typeface="+mj-lt"/>
                <a:ea typeface="+mj-ea"/>
                <a:cs typeface="+mj-cs"/>
              </a:rPr>
              <a:t>Part 1:</a:t>
            </a:r>
            <a:r>
              <a:rPr kumimoji="0" lang="en-AU" sz="4000" b="1" i="1" u="none" strike="noStrike" kern="0" cap="none" spc="0" normalizeH="0" noProof="0" dirty="0" smtClean="0">
                <a:ln>
                  <a:noFill/>
                </a:ln>
                <a:solidFill>
                  <a:srgbClr val="A50021"/>
                </a:solidFill>
                <a:uLnTx/>
                <a:uFillTx/>
                <a:latin typeface="+mj-lt"/>
                <a:ea typeface="+mj-ea"/>
                <a:cs typeface="+mj-cs"/>
              </a:rPr>
              <a:t> Single Application</a:t>
            </a:r>
            <a:endParaRPr kumimoji="0" lang="en-AU" sz="4000" b="1" i="1" u="none" strike="noStrike" kern="0" cap="none" spc="0" normalizeH="0" baseline="0" noProof="0" dirty="0">
              <a:ln>
                <a:noFill/>
              </a:ln>
              <a:solidFill>
                <a:srgbClr val="A50021"/>
              </a:solidFill>
              <a:uLnTx/>
              <a:uFillTx/>
              <a:latin typeface="+mj-lt"/>
              <a:ea typeface="+mj-ea"/>
              <a:cs typeface="+mj-cs"/>
            </a:endParaRPr>
          </a:p>
        </p:txBody>
      </p:sp>
      <p:sp>
        <p:nvSpPr>
          <p:cNvPr id="21" name="Rectangle 20"/>
          <p:cNvSpPr/>
          <p:nvPr/>
        </p:nvSpPr>
        <p:spPr>
          <a:xfrm rot="10800000" flipV="1">
            <a:off x="683568" y="718985"/>
            <a:ext cx="8460432"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1835696" y="3501008"/>
            <a:ext cx="4803907" cy="369332"/>
          </a:xfrm>
          <a:prstGeom prst="rect">
            <a:avLst/>
          </a:prstGeom>
          <a:noFill/>
        </p:spPr>
        <p:txBody>
          <a:bodyPr wrap="none" rtlCol="0">
            <a:spAutoFit/>
          </a:bodyPr>
          <a:lstStyle/>
          <a:p>
            <a:r>
              <a:rPr lang="en-US" dirty="0" smtClean="0"/>
              <a:t>Picture removed to reduce </a:t>
            </a:r>
            <a:r>
              <a:rPr lang="en-US" dirty="0" err="1" smtClean="0"/>
              <a:t>ppt</a:t>
            </a:r>
            <a:r>
              <a:rPr lang="en-US" dirty="0" smtClean="0"/>
              <a:t> download size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4F81BD"/>
        </a:solidFill>
        <a:ln w="38100">
          <a:noFill/>
          <a:round/>
          <a:headEnd/>
          <a:tailEnd/>
        </a:ln>
        <a:effectLst>
          <a:outerShdw blurRad="292100" dist="139700" dir="10620000" sx="107000" sy="107000" algn="ctr">
            <a:srgbClr val="000000">
              <a:alpha val="24000"/>
            </a:srgbClr>
          </a:outerShdw>
        </a:effectLst>
        <a:scene3d>
          <a:camera prst="perspectiveFront" fov="5100000">
            <a:rot lat="0" lon="20099986" rev="0"/>
          </a:camera>
          <a:lightRig rig="flood" dir="t">
            <a:rot lat="0" lon="0" rev="13800000"/>
          </a:lightRig>
        </a:scene3d>
        <a:sp3d extrusionH="107950" prstMaterial="plastic">
          <a:bevelT w="82550" h="63500" prst="divot"/>
          <a:bevelB/>
        </a:sp3d>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ts val="1000"/>
          </a:spcAft>
          <a:buClrTx/>
          <a:buSzTx/>
          <a:buFontTx/>
          <a:buNone/>
          <a:tabLst/>
          <a:defRPr kumimoji="0" b="1" i="0" u="none" strike="noStrike" cap="none" normalizeH="0" baseline="0" dirty="0" smtClean="0">
            <a:ln>
              <a:noFill/>
            </a:ln>
            <a:solidFill>
              <a:srgbClr val="FFFFFF"/>
            </a:solidFill>
            <a:effectLst/>
            <a:latin typeface="Calibri" pitchFamily="34" charset="0"/>
            <a:cs typeface="Arial" pitchFamily="34" charset="0"/>
          </a:defRPr>
        </a:defPPr>
      </a:lstStyle>
    </a:spDef>
    <a:lnDef>
      <a:spPr>
        <a:ln w="38100">
          <a:solidFill>
            <a:schemeClr val="tx1"/>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3109</TotalTime>
  <Words>1848</Words>
  <Application>Microsoft Macintosh PowerPoint</Application>
  <PresentationFormat>On-screen Show (4:3)</PresentationFormat>
  <Paragraphs>799</Paragraphs>
  <Slides>47</Slides>
  <Notes>15</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Default Design</vt:lpstr>
      <vt:lpstr>ADF EMG</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Treasury and Finance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zsc0001</dc:creator>
  <cp:lastModifiedBy>Christoper Muir</cp:lastModifiedBy>
  <cp:revision>301</cp:revision>
  <dcterms:created xsi:type="dcterms:W3CDTF">2011-01-21T05:22:14Z</dcterms:created>
  <dcterms:modified xsi:type="dcterms:W3CDTF">2011-07-01T18:54:38Z</dcterms:modified>
</cp:coreProperties>
</file>