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4"/>
  </p:notesMasterIdLst>
  <p:handoutMasterIdLst>
    <p:handoutMasterId r:id="rId105"/>
  </p:handoutMasterIdLst>
  <p:sldIdLst>
    <p:sldId id="258" r:id="rId2"/>
    <p:sldId id="373" r:id="rId3"/>
    <p:sldId id="262" r:id="rId4"/>
    <p:sldId id="408" r:id="rId5"/>
    <p:sldId id="259" r:id="rId6"/>
    <p:sldId id="261" r:id="rId7"/>
    <p:sldId id="269" r:id="rId8"/>
    <p:sldId id="284" r:id="rId9"/>
    <p:sldId id="288" r:id="rId10"/>
    <p:sldId id="272" r:id="rId11"/>
    <p:sldId id="273" r:id="rId12"/>
    <p:sldId id="289" r:id="rId13"/>
    <p:sldId id="290" r:id="rId14"/>
    <p:sldId id="291" r:id="rId15"/>
    <p:sldId id="292" r:id="rId16"/>
    <p:sldId id="293" r:id="rId17"/>
    <p:sldId id="294" r:id="rId18"/>
    <p:sldId id="266" r:id="rId19"/>
    <p:sldId id="267" r:id="rId20"/>
    <p:sldId id="296" r:id="rId21"/>
    <p:sldId id="299" r:id="rId22"/>
    <p:sldId id="298" r:id="rId23"/>
    <p:sldId id="297" r:id="rId24"/>
    <p:sldId id="300" r:id="rId25"/>
    <p:sldId id="302" r:id="rId26"/>
    <p:sldId id="295" r:id="rId27"/>
    <p:sldId id="301" r:id="rId28"/>
    <p:sldId id="270" r:id="rId29"/>
    <p:sldId id="304" r:id="rId30"/>
    <p:sldId id="306" r:id="rId31"/>
    <p:sldId id="334" r:id="rId32"/>
    <p:sldId id="268" r:id="rId33"/>
    <p:sldId id="283" r:id="rId34"/>
    <p:sldId id="282" r:id="rId35"/>
    <p:sldId id="386" r:id="rId36"/>
    <p:sldId id="384" r:id="rId37"/>
    <p:sldId id="265" r:id="rId38"/>
    <p:sldId id="390" r:id="rId39"/>
    <p:sldId id="307" r:id="rId40"/>
    <p:sldId id="381" r:id="rId41"/>
    <p:sldId id="389" r:id="rId42"/>
    <p:sldId id="391" r:id="rId43"/>
    <p:sldId id="308" r:id="rId44"/>
    <p:sldId id="264" r:id="rId45"/>
    <p:sldId id="394" r:id="rId46"/>
    <p:sldId id="320" r:id="rId47"/>
    <p:sldId id="321" r:id="rId48"/>
    <p:sldId id="322" r:id="rId49"/>
    <p:sldId id="323" r:id="rId50"/>
    <p:sldId id="327" r:id="rId51"/>
    <p:sldId id="326" r:id="rId52"/>
    <p:sldId id="333" r:id="rId53"/>
    <p:sldId id="332" r:id="rId54"/>
    <p:sldId id="330" r:id="rId55"/>
    <p:sldId id="314" r:id="rId56"/>
    <p:sldId id="309" r:id="rId57"/>
    <p:sldId id="274" r:id="rId58"/>
    <p:sldId id="315" r:id="rId59"/>
    <p:sldId id="257" r:id="rId60"/>
    <p:sldId id="317" r:id="rId61"/>
    <p:sldId id="337" r:id="rId62"/>
    <p:sldId id="318" r:id="rId63"/>
    <p:sldId id="316" r:id="rId64"/>
    <p:sldId id="280" r:id="rId65"/>
    <p:sldId id="275" r:id="rId66"/>
    <p:sldId id="336" r:id="rId67"/>
    <p:sldId id="281" r:id="rId68"/>
    <p:sldId id="338" r:id="rId69"/>
    <p:sldId id="335" r:id="rId70"/>
    <p:sldId id="339" r:id="rId71"/>
    <p:sldId id="349" r:id="rId72"/>
    <p:sldId id="346" r:id="rId73"/>
    <p:sldId id="348" r:id="rId74"/>
    <p:sldId id="341" r:id="rId75"/>
    <p:sldId id="340" r:id="rId76"/>
    <p:sldId id="278" r:id="rId77"/>
    <p:sldId id="344" r:id="rId78"/>
    <p:sldId id="345" r:id="rId79"/>
    <p:sldId id="343" r:id="rId80"/>
    <p:sldId id="353" r:id="rId81"/>
    <p:sldId id="351" r:id="rId82"/>
    <p:sldId id="352" r:id="rId83"/>
    <p:sldId id="277" r:id="rId84"/>
    <p:sldId id="354" r:id="rId85"/>
    <p:sldId id="356" r:id="rId86"/>
    <p:sldId id="350" r:id="rId87"/>
    <p:sldId id="357" r:id="rId88"/>
    <p:sldId id="361" r:id="rId89"/>
    <p:sldId id="362" r:id="rId90"/>
    <p:sldId id="363" r:id="rId91"/>
    <p:sldId id="286" r:id="rId92"/>
    <p:sldId id="368" r:id="rId93"/>
    <p:sldId id="365" r:id="rId94"/>
    <p:sldId id="372" r:id="rId95"/>
    <p:sldId id="364" r:id="rId96"/>
    <p:sldId id="285" r:id="rId97"/>
    <p:sldId id="403" r:id="rId98"/>
    <p:sldId id="404" r:id="rId99"/>
    <p:sldId id="405" r:id="rId100"/>
    <p:sldId id="406" r:id="rId101"/>
    <p:sldId id="407" r:id="rId102"/>
    <p:sldId id="371" r:id="rId103"/>
  </p:sldIdLst>
  <p:sldSz cx="9144000" cy="5715000" type="screen16x10"/>
  <p:notesSz cx="6888163" cy="10018713"/>
  <p:defaultTextStyle>
    <a:defPPr>
      <a:defRPr lang="en-US"/>
    </a:defPPr>
    <a:lvl1pPr marL="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67" autoAdjust="0"/>
    <p:restoredTop sz="84534" autoAdjust="0"/>
  </p:normalViewPr>
  <p:slideViewPr>
    <p:cSldViewPr snapToGrid="0">
      <p:cViewPr varScale="1">
        <p:scale>
          <a:sx n="129" d="100"/>
          <a:sy n="129" d="100"/>
        </p:scale>
        <p:origin x="1204" y="1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viewProps" Target="viewProp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ableStyles" Target="tableStyle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4949C4-816E-4F5E-95BD-BF2A0C386A21}" type="datetimeFigureOut">
              <a:rPr lang="en-AU" smtClean="0"/>
              <a:t>9/11/2014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7EA561-F91F-4C13-BDFD-E1A3C344FB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29687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8DE2668B-4973-4033-87DC-F01994B14ACE}" type="datetimeFigureOut">
              <a:rPr lang="en-AU" smtClean="0"/>
              <a:t>9/11/2014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9775" y="1252538"/>
            <a:ext cx="5408613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6" tIns="48303" rIns="96606" bIns="48303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1506"/>
            <a:ext cx="5510530" cy="3944868"/>
          </a:xfrm>
          <a:prstGeom prst="rect">
            <a:avLst/>
          </a:prstGeom>
        </p:spPr>
        <p:txBody>
          <a:bodyPr vert="horz" lIns="96606" tIns="48303" rIns="96606" bIns="48303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95593C06-0491-4FCF-894A-5B55CEF8AA1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90926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39775" y="1252538"/>
            <a:ext cx="5408613" cy="33813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FAVOURITE</a:t>
            </a:r>
          </a:p>
          <a:p>
            <a:r>
              <a:rPr lang="en-AU" dirty="0" smtClean="0"/>
              <a:t>NEW</a:t>
            </a:r>
          </a:p>
          <a:p>
            <a:r>
              <a:rPr lang="en-AU" dirty="0" smtClean="0"/>
              <a:t>KNOW SOME</a:t>
            </a:r>
          </a:p>
          <a:p>
            <a:r>
              <a:rPr lang="en-AU" dirty="0" smtClean="0"/>
              <a:t>ALL - BEER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AB1774-82F9-4ED3-877A-540E37F4B684}" type="slidenum">
              <a:rPr lang="en-AU" smtClean="0"/>
              <a:pPr>
                <a:defRPr/>
              </a:pPr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152094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REALITY v ASSUMPTIONS</a:t>
            </a:r>
            <a:endParaRPr lang="en-AU" baseline="0" dirty="0" smtClean="0"/>
          </a:p>
          <a:p>
            <a:r>
              <a:rPr lang="en-AU" baseline="0" dirty="0" smtClean="0"/>
              <a:t>80%ALIENS</a:t>
            </a:r>
          </a:p>
          <a:p>
            <a:r>
              <a:rPr lang="en-AU" baseline="0" dirty="0" smtClean="0"/>
              <a:t>74%GOD</a:t>
            </a:r>
          </a:p>
          <a:p>
            <a:r>
              <a:rPr lang="en-AU" baseline="0" dirty="0" smtClean="0"/>
              <a:t>5% HOWARD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22048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WE KNOW – EXPERIENCE/RESEARCH</a:t>
            </a:r>
          </a:p>
          <a:p>
            <a:r>
              <a:rPr lang="en-AU" dirty="0" smtClean="0"/>
              <a:t>ORACLE KNOWS?</a:t>
            </a:r>
          </a:p>
          <a:p>
            <a:r>
              <a:rPr lang="en-AU" dirty="0" smtClean="0"/>
              <a:t>DEV / DBA GAP</a:t>
            </a:r>
          </a:p>
          <a:p>
            <a:endParaRPr lang="en-A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52749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NUMBER OF OCCURENCES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303306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CUMMULATIVE</a:t>
            </a:r>
          </a:p>
          <a:p>
            <a:r>
              <a:rPr lang="en-AU" dirty="0" smtClean="0"/>
              <a:t>15 BYTES -&gt;</a:t>
            </a:r>
            <a:r>
              <a:rPr lang="en-AU" baseline="0" dirty="0" smtClean="0"/>
              <a:t> PAD -&gt; TREAT AS HEX -&gt; CONV TO DEC -&gt; ROUND -&gt; ENDPOINT VALUE</a:t>
            </a:r>
            <a:endParaRPr lang="en-AU" dirty="0" smtClean="0"/>
          </a:p>
          <a:p>
            <a:r>
              <a:rPr lang="en-AU" dirty="0" smtClean="0"/>
              <a:t>Value:</a:t>
            </a:r>
          </a:p>
          <a:p>
            <a:r>
              <a:rPr lang="en-AU" dirty="0" smtClean="0"/>
              <a:t>Take the first 15 bytes of the string (after padding the string with nulls (for varchar2) or spaces (for char))</a:t>
            </a:r>
          </a:p>
          <a:p>
            <a:r>
              <a:rPr lang="en-AU" dirty="0" smtClean="0"/>
              <a:t>Treat the result as a hexadecimal number, and convert to decimal</a:t>
            </a:r>
          </a:p>
          <a:p>
            <a:r>
              <a:rPr lang="en-AU" dirty="0" smtClean="0"/>
              <a:t>Round to 15 significant digits and store as the </a:t>
            </a:r>
            <a:r>
              <a:rPr lang="en-AU" b="1" i="1" dirty="0" err="1" smtClean="0"/>
              <a:t>endpoint_value</a:t>
            </a:r>
            <a:endParaRPr lang="en-AU" dirty="0" smtClean="0"/>
          </a:p>
          <a:p>
            <a:r>
              <a:rPr lang="en-AU" dirty="0" smtClean="0"/>
              <a:t>If duplicate rows appear, store the first 32 characters (increased to 64 for 12c) of each string as the </a:t>
            </a:r>
            <a:r>
              <a:rPr lang="en-AU" b="1" i="1" dirty="0" err="1" smtClean="0"/>
              <a:t>endpoint_actual_value</a:t>
            </a:r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735797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WHAT ORACLE THINKS – IS IT RIGHT?</a:t>
            </a:r>
          </a:p>
          <a:p>
            <a:r>
              <a:rPr lang="en-AU" dirty="0" smtClean="0"/>
              <a:t>REVERSE</a:t>
            </a:r>
          </a:p>
          <a:p>
            <a:endParaRPr lang="en-AU" dirty="0" smtClean="0"/>
          </a:p>
          <a:p>
            <a:r>
              <a:rPr lang="en-AU" dirty="0" smtClean="0"/>
              <a:t>Take the first 15 bytes of the string (after padding the string with nulls (for varchar2) or spaces (for char))</a:t>
            </a:r>
          </a:p>
          <a:p>
            <a:r>
              <a:rPr lang="en-AU" dirty="0" smtClean="0"/>
              <a:t>Treat the result as a hexadecimal number, and convert to decimal</a:t>
            </a:r>
          </a:p>
          <a:p>
            <a:r>
              <a:rPr lang="en-AU" dirty="0" smtClean="0"/>
              <a:t>Round to 15 significant digits and store as the </a:t>
            </a:r>
            <a:r>
              <a:rPr lang="en-AU" b="1" i="1" dirty="0" err="1" smtClean="0"/>
              <a:t>endpoint_value</a:t>
            </a:r>
            <a:endParaRPr lang="en-AU" dirty="0" smtClean="0"/>
          </a:p>
          <a:p>
            <a:r>
              <a:rPr lang="en-AU" dirty="0" smtClean="0"/>
              <a:t>If duplicate rows appear, store the first 32 characters (increased to 64 for 12c) of each string as the </a:t>
            </a:r>
            <a:r>
              <a:rPr lang="en-AU" b="1" i="1" dirty="0" err="1" smtClean="0"/>
              <a:t>endpoint_actual_value</a:t>
            </a:r>
            <a:endParaRPr lang="en-AU" b="1" i="1" dirty="0" smtClean="0"/>
          </a:p>
          <a:p>
            <a:endParaRPr lang="en-AU" b="1" i="1" dirty="0" smtClean="0"/>
          </a:p>
          <a:p>
            <a:r>
              <a:rPr lang="en-AU" dirty="0" err="1" smtClean="0"/>
              <a:t>to_char</a:t>
            </a:r>
            <a:r>
              <a:rPr lang="en-AU" dirty="0" smtClean="0"/>
              <a:t>(</a:t>
            </a:r>
            <a:r>
              <a:rPr lang="en-AU" dirty="0" err="1" smtClean="0"/>
              <a:t>endpoint_value,'XXXXXXXXXXXXXXXXXXXXXXXXXXXXXX</a:t>
            </a:r>
            <a:r>
              <a:rPr lang="en-AU" dirty="0" smtClean="0"/>
              <a:t>') – -&gt;</a:t>
            </a:r>
            <a:r>
              <a:rPr lang="en-AU" baseline="0" dirty="0" smtClean="0"/>
              <a:t> ‘X is hexadecimal format</a:t>
            </a:r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260593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GATHER PLAN STATISTICS</a:t>
            </a:r>
          </a:p>
          <a:p>
            <a:r>
              <a:rPr lang="en-AU" dirty="0" smtClean="0"/>
              <a:t>ALTER</a:t>
            </a:r>
            <a:r>
              <a:rPr lang="en-AU" baseline="0" dirty="0" smtClean="0"/>
              <a:t> SESSION SET STATISTICS_LEVEL = ALL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46949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NEXT CONDITION</a:t>
            </a:r>
          </a:p>
          <a:p>
            <a:r>
              <a:rPr lang="en-AU" dirty="0" smtClean="0"/>
              <a:t>TOGTHER LATER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40853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GOOGLE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22240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OURS MATCHES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005278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NUMBERS FROM ????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77744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BEER</a:t>
            </a:r>
          </a:p>
          <a:p>
            <a:r>
              <a:rPr lang="en-AU" dirty="0" smtClean="0"/>
              <a:t>AMERICA</a:t>
            </a:r>
          </a:p>
          <a:p>
            <a:r>
              <a:rPr lang="en-AU" dirty="0" smtClean="0"/>
              <a:t>TOPLESS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15678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REFERENCE</a:t>
            </a:r>
          </a:p>
          <a:p>
            <a:r>
              <a:rPr lang="en-AU" dirty="0" smtClean="0"/>
              <a:t>ROUTINE</a:t>
            </a:r>
            <a:r>
              <a:rPr lang="en-AU" baseline="0" dirty="0" smtClean="0"/>
              <a:t> FOR EACH DATATYPE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94352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DECODE!!!!</a:t>
            </a:r>
          </a:p>
          <a:p>
            <a:r>
              <a:rPr lang="en-AU" dirty="0" smtClean="0"/>
              <a:t>HIGH_VALUE,</a:t>
            </a:r>
            <a:r>
              <a:rPr lang="en-AU" baseline="0" dirty="0" smtClean="0"/>
              <a:t> LOW_VALUE – USER_TAB_COL_STATISTICS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70096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0 TO 98 ISH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773725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EXPECTING 550000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67905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HYBRID v 12</a:t>
            </a:r>
          </a:p>
          <a:p>
            <a:r>
              <a:rPr lang="en-AU" dirty="0" smtClean="0"/>
              <a:t>SQUEEZE BUCKETS</a:t>
            </a:r>
          </a:p>
          <a:p>
            <a:endParaRPr lang="en-AU" dirty="0" smtClean="0"/>
          </a:p>
          <a:p>
            <a:r>
              <a:rPr lang="en-AU" dirty="0" smtClean="0"/>
              <a:t>Hybrid – new in v12 (also 2048 buckets not 254</a:t>
            </a:r>
          </a:p>
          <a:p>
            <a:r>
              <a:rPr lang="en-AU" dirty="0" smtClean="0"/>
              <a:t>To handle “almost popular” values</a:t>
            </a:r>
          </a:p>
          <a:p>
            <a:r>
              <a:rPr lang="en-AU" dirty="0" smtClean="0"/>
              <a:t>Endpoint</a:t>
            </a:r>
            <a:r>
              <a:rPr lang="en-AU" baseline="0" dirty="0" smtClean="0"/>
              <a:t> for each “popular value” is repeat count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60891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SOME OF 1s WOULD NOT HAVE MADE IT IN HEIGHT-BALANCED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00604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FREQUENCY – PERFECT</a:t>
            </a:r>
          </a:p>
          <a:p>
            <a:r>
              <a:rPr lang="en-AU" dirty="0" smtClean="0"/>
              <a:t>HYBRID - NOT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739995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332446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HEIGHT – SAME APPROACH - Looking</a:t>
            </a:r>
            <a:r>
              <a:rPr lang="en-AU" baseline="0" dirty="0" smtClean="0"/>
              <a:t> good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6658139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IGNORE JOB</a:t>
            </a:r>
          </a:p>
          <a:p>
            <a:r>
              <a:rPr lang="en-AU" dirty="0" smtClean="0"/>
              <a:t>COMBINE THREE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6684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7313" y="815975"/>
            <a:ext cx="6523037" cy="40782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AB1774-82F9-4ED3-877A-540E37F4B684}" type="slidenum">
              <a:rPr lang="en-AU" smtClean="0"/>
              <a:pPr>
                <a:defRPr/>
              </a:pPr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1614288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WRONG</a:t>
            </a:r>
          </a:p>
          <a:p>
            <a:r>
              <a:rPr lang="en-AU" dirty="0" smtClean="0"/>
              <a:t>(ROUNDING)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30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0535739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31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820969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INTERESTINH</a:t>
            </a:r>
            <a:r>
              <a:rPr lang="en-AU" baseline="0" dirty="0" smtClean="0"/>
              <a:t> HEIGHT STUFF</a:t>
            </a:r>
          </a:p>
          <a:p>
            <a:r>
              <a:rPr lang="en-AU" baseline="0" dirty="0" smtClean="0"/>
              <a:t>GRATUITOUS SIX PACK – TOPLESS</a:t>
            </a:r>
          </a:p>
          <a:p>
            <a:r>
              <a:rPr lang="en-AU" baseline="0" dirty="0" smtClean="0"/>
              <a:t>FORTUNE 500 CEOs</a:t>
            </a:r>
          </a:p>
          <a:p>
            <a:r>
              <a:rPr lang="en-AU" baseline="0" dirty="0" smtClean="0"/>
              <a:t>BETTER GIRLFRIENDS</a:t>
            </a:r>
            <a:endParaRPr lang="en-AU" dirty="0" smtClean="0"/>
          </a:p>
          <a:p>
            <a:endParaRPr lang="en-A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32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398969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1988 - 94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33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147516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SINCE WE ARE PUTTING TOGETHER</a:t>
            </a:r>
          </a:p>
          <a:p>
            <a:r>
              <a:rPr lang="en-AU" dirty="0" smtClean="0"/>
              <a:t>CORRELATION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34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3219622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CURRENT STATS PICTURE</a:t>
            </a:r>
          </a:p>
          <a:p>
            <a:r>
              <a:rPr lang="en-AU" dirty="0" smtClean="0"/>
              <a:t>SEO HISTOGRAMS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35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0176787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TALL 6 YEAR OLDS</a:t>
            </a:r>
          </a:p>
          <a:p>
            <a:endParaRPr lang="en-AU" dirty="0" smtClean="0"/>
          </a:p>
          <a:p>
            <a:r>
              <a:rPr lang="en-AU" dirty="0" smtClean="0"/>
              <a:t>- DON’T</a:t>
            </a:r>
            <a:r>
              <a:rPr lang="en-AU" baseline="0" dirty="0" smtClean="0"/>
              <a:t> ASSUME OPTIMIZER KNOWS WHAT WE KNOW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36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117191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EXTENDE</a:t>
            </a:r>
            <a:r>
              <a:rPr lang="en-AU" baseline="0" dirty="0" smtClean="0"/>
              <a:t>D STATS</a:t>
            </a:r>
          </a:p>
          <a:p>
            <a:r>
              <a:rPr lang="en-AU" baseline="0" dirty="0" smtClean="0"/>
              <a:t>11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37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550832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HYBRID</a:t>
            </a:r>
          </a:p>
          <a:p>
            <a:r>
              <a:rPr lang="en-AU" dirty="0" smtClean="0"/>
              <a:t>TOO MANY FOR FREQUECY</a:t>
            </a:r>
          </a:p>
          <a:p>
            <a:r>
              <a:rPr lang="en-AU" dirty="0" smtClean="0"/>
              <a:t>COMMON</a:t>
            </a:r>
            <a:r>
              <a:rPr lang="en-AU" baseline="0" dirty="0" smtClean="0"/>
              <a:t> FOR EXTENDED - COMBINATIONS</a:t>
            </a:r>
            <a:endParaRPr lang="en-A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39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781988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MAJORITIES</a:t>
            </a:r>
            <a:r>
              <a:rPr lang="en-AU" baseline="0" dirty="0" smtClean="0"/>
              <a:t> GOOD</a:t>
            </a:r>
          </a:p>
          <a:p>
            <a:r>
              <a:rPr lang="en-AU" baseline="0" dirty="0" smtClean="0"/>
              <a:t>MINORITIES NOT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40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9550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100" b="1" kern="0" dirty="0"/>
              <a:t>HOW MANY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3873462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10053 TRACE</a:t>
            </a:r>
          </a:p>
          <a:p>
            <a:r>
              <a:rPr lang="en-AU" dirty="0" smtClean="0"/>
              <a:t>DEFAULT DENSITY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41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4500465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MAJORITY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42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777589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43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807780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EXTENDED STATS NOT USER</a:t>
            </a:r>
          </a:p>
          <a:p>
            <a:r>
              <a:rPr lang="en-AU" dirty="0" smtClean="0"/>
              <a:t>Not used stats on 3 columns</a:t>
            </a:r>
          </a:p>
          <a:p>
            <a:r>
              <a:rPr lang="en-AU" dirty="0" smtClean="0"/>
              <a:t>Create virtual</a:t>
            </a:r>
            <a:r>
              <a:rPr lang="en-AU" baseline="0" dirty="0" smtClean="0"/>
              <a:t> column – cannot use in extended statistics  - well </a:t>
            </a:r>
            <a:r>
              <a:rPr lang="en-AU" baseline="0" dirty="0" err="1" smtClean="0"/>
              <a:t>ys</a:t>
            </a:r>
            <a:r>
              <a:rPr lang="en-AU" baseline="0" dirty="0" smtClean="0"/>
              <a:t> you can if you create an index first (from 11.2.0.3)  or persist it – but didn’t seem to use anyway. (for 3 ?how about 2)</a:t>
            </a:r>
            <a:endParaRPr lang="en-AU" dirty="0" smtClean="0"/>
          </a:p>
          <a:p>
            <a:r>
              <a:rPr lang="en-AU" dirty="0" smtClean="0"/>
              <a:t>begin</a:t>
            </a:r>
          </a:p>
          <a:p>
            <a:r>
              <a:rPr lang="en-AU" dirty="0" err="1" smtClean="0"/>
              <a:t>dbms_stats.gather_table_stats</a:t>
            </a:r>
            <a:r>
              <a:rPr lang="en-AU" dirty="0" smtClean="0"/>
              <a:t>(</a:t>
            </a:r>
            <a:r>
              <a:rPr lang="en-AU" dirty="0" err="1" smtClean="0"/>
              <a:t>ownname</a:t>
            </a:r>
            <a:r>
              <a:rPr lang="en-AU" dirty="0" smtClean="0"/>
              <a:t>=&gt;'AUSOUG',</a:t>
            </a:r>
          </a:p>
          <a:p>
            <a:r>
              <a:rPr lang="en-AU" dirty="0" err="1" smtClean="0"/>
              <a:t>tabname</a:t>
            </a:r>
            <a:r>
              <a:rPr lang="en-AU" dirty="0" smtClean="0"/>
              <a:t>=&gt;'MEN', </a:t>
            </a:r>
          </a:p>
          <a:p>
            <a:r>
              <a:rPr lang="en-AU" dirty="0" err="1" smtClean="0"/>
              <a:t>method_opt</a:t>
            </a:r>
            <a:r>
              <a:rPr lang="en-AU" dirty="0" smtClean="0"/>
              <a:t> =&gt; </a:t>
            </a:r>
          </a:p>
          <a:p>
            <a:r>
              <a:rPr lang="en-AU" dirty="0" smtClean="0"/>
              <a:t>'for all columns size 1  for columns size auto married height, for columns size 2000 age </a:t>
            </a:r>
            <a:r>
              <a:rPr lang="en-AU" dirty="0" err="1" smtClean="0"/>
              <a:t>age_range</a:t>
            </a:r>
            <a:r>
              <a:rPr lang="en-AU" dirty="0" smtClean="0"/>
              <a:t> (</a:t>
            </a:r>
            <a:r>
              <a:rPr lang="en-AU" dirty="0" err="1" smtClean="0"/>
              <a:t>age_range</a:t>
            </a:r>
            <a:r>
              <a:rPr lang="en-AU" dirty="0" smtClean="0"/>
              <a:t>, married) ' );</a:t>
            </a:r>
          </a:p>
          <a:p>
            <a:r>
              <a:rPr lang="en-AU" dirty="0" smtClean="0"/>
              <a:t>end;</a:t>
            </a:r>
          </a:p>
          <a:p>
            <a:endParaRPr lang="en-AU" dirty="0" smtClean="0"/>
          </a:p>
          <a:p>
            <a:r>
              <a:rPr lang="en-AU" dirty="0" smtClean="0"/>
              <a:t>Since it doesn’t help I have removed the stats on this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44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797426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WTF?????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45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439492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46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829331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11g</a:t>
            </a:r>
          </a:p>
          <a:p>
            <a:r>
              <a:rPr lang="en-AU" dirty="0" smtClean="0"/>
              <a:t>12</a:t>
            </a:r>
            <a:r>
              <a:rPr lang="en-AU" baseline="0" dirty="0" smtClean="0"/>
              <a:t> MORE + PERSISTENT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47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5691474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65100" y="822325"/>
            <a:ext cx="6588125" cy="41179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SECOND TIME</a:t>
            </a:r>
          </a:p>
          <a:p>
            <a:r>
              <a:rPr lang="en-AU" dirty="0" smtClean="0"/>
              <a:t>IS_REOPTIMIZABLE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AB1774-82F9-4ED3-877A-540E37F4B684}" type="slidenum">
              <a:rPr lang="en-AU" smtClean="0"/>
              <a:pPr>
                <a:defRPr/>
              </a:pPr>
              <a:t>48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2409395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65100" y="822325"/>
            <a:ext cx="6588125" cy="41179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NEW CHILD CURSOR</a:t>
            </a:r>
          </a:p>
          <a:p>
            <a:r>
              <a:rPr lang="en-AU" dirty="0" smtClean="0"/>
              <a:t>ORACLE FIX IT?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AB1774-82F9-4ED3-877A-540E37F4B684}" type="slidenum">
              <a:rPr lang="en-AU" smtClean="0"/>
              <a:pPr>
                <a:defRPr/>
              </a:pPr>
              <a:t>49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1980859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CLEAN UP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50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78317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100" b="1" kern="0" dirty="0"/>
              <a:t>HOW MANY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9353429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MORE CLEAN UP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51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3044598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SAME</a:t>
            </a:r>
            <a:r>
              <a:rPr lang="en-AU" baseline="0" dirty="0" smtClean="0"/>
              <a:t> SRESULTS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52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309742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53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5996914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NO CLUE</a:t>
            </a:r>
          </a:p>
          <a:p>
            <a:r>
              <a:rPr lang="en-AU" sz="1100" b="1" kern="0" dirty="0"/>
              <a:t>ASK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55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9485945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SAMPLE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56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2140401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SUMMARY:</a:t>
            </a:r>
          </a:p>
          <a:p>
            <a:r>
              <a:rPr lang="en-AU" dirty="0" smtClean="0"/>
              <a:t>GOOD STATS</a:t>
            </a:r>
            <a:endParaRPr lang="en-AU" baseline="0" dirty="0" smtClean="0"/>
          </a:p>
          <a:p>
            <a:r>
              <a:rPr lang="en-AU" baseline="0" dirty="0" smtClean="0"/>
              <a:t>HISTOGRAMS</a:t>
            </a:r>
          </a:p>
          <a:p>
            <a:r>
              <a:rPr lang="en-AU" baseline="0" dirty="0" smtClean="0"/>
              <a:t>EXTENDED STATS</a:t>
            </a:r>
          </a:p>
          <a:p>
            <a:r>
              <a:rPr lang="en-AU" baseline="0" dirty="0" smtClean="0"/>
              <a:t>CARD FEEDBACK</a:t>
            </a:r>
          </a:p>
          <a:p>
            <a:r>
              <a:rPr lang="en-AU" baseline="0" dirty="0" smtClean="0"/>
              <a:t>DYNAMIC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57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7172465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BACK TO ANALOGY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58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763426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LAWYER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60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540887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8150" y="750888"/>
            <a:ext cx="601186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AB1774-82F9-4ED3-877A-540E37F4B684}" type="slidenum">
              <a:rPr lang="en-AU" smtClean="0"/>
              <a:pPr>
                <a:defRPr/>
              </a:pPr>
              <a:t>61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3046983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READ THEM ALL </a:t>
            </a:r>
          </a:p>
          <a:p>
            <a:r>
              <a:rPr lang="en-AU" dirty="0" smtClean="0"/>
              <a:t>FILTER OUT THE ONES WE WANT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62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80821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ANALOGY</a:t>
            </a:r>
          </a:p>
          <a:p>
            <a:r>
              <a:rPr lang="en-AU" dirty="0" smtClean="0"/>
              <a:t>WORKS</a:t>
            </a:r>
          </a:p>
          <a:p>
            <a:r>
              <a:rPr lang="en-AU" dirty="0" smtClean="0"/>
              <a:t>FOUND STUFF OUT</a:t>
            </a:r>
          </a:p>
          <a:p>
            <a:r>
              <a:rPr lang="en-AU" dirty="0" smtClean="0"/>
              <a:t>MALE v FEMALE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8843135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GO TO SOURCE WHICH HELPS LOCATE THEM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63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8256067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SELECTION CRITERIA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65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1793105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66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000576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MOBILES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67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9467490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8150" y="750888"/>
            <a:ext cx="601186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GO TO SOURCE THAT LOCATES</a:t>
            </a:r>
            <a:r>
              <a:rPr lang="en-US" baseline="0" dirty="0" smtClean="0"/>
              <a:t> ROWS THAT MATCH</a:t>
            </a:r>
          </a:p>
          <a:p>
            <a:r>
              <a:rPr lang="en-US" baseline="0" smtClean="0"/>
              <a:t>MODIFIED COLUMNS _ LYING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AB1774-82F9-4ED3-877A-540E37F4B684}" type="slidenum">
              <a:rPr lang="en-AU" smtClean="0"/>
              <a:pPr>
                <a:defRPr/>
              </a:pPr>
              <a:t>68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2397929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12c BATCHED</a:t>
            </a:r>
            <a:endParaRPr lang="en-AU" baseline="0" dirty="0" smtClean="0"/>
          </a:p>
          <a:p>
            <a:r>
              <a:rPr lang="en-AU" dirty="0" smtClean="0"/>
              <a:t>/*+ NO_BATCH_TABLE_ACCESS_BY_ROWID(</a:t>
            </a:r>
            <a:r>
              <a:rPr lang="en-AU" dirty="0" err="1" smtClean="0"/>
              <a:t>i</a:t>
            </a:r>
            <a:r>
              <a:rPr lang="en-AU" dirty="0" smtClean="0"/>
              <a:t>)*/</a:t>
            </a:r>
          </a:p>
          <a:p>
            <a:pPr defTabSz="753530">
              <a:defRPr/>
            </a:pPr>
            <a:r>
              <a:rPr lang="en-AU" dirty="0" smtClean="0"/>
              <a:t>alter session set "_</a:t>
            </a:r>
            <a:r>
              <a:rPr lang="en-AU" dirty="0" err="1" smtClean="0"/>
              <a:t>optimizer_batch_table_access_by_rowid</a:t>
            </a:r>
            <a:r>
              <a:rPr lang="en-AU" dirty="0" smtClean="0"/>
              <a:t>"=FALSE;</a:t>
            </a:r>
          </a:p>
          <a:p>
            <a:pPr defTabSz="753530">
              <a:defRPr/>
            </a:pPr>
            <a:endParaRPr lang="en-AU" dirty="0" smtClean="0"/>
          </a:p>
          <a:p>
            <a:pPr defTabSz="753530">
              <a:defRPr/>
            </a:pPr>
            <a:r>
              <a:rPr lang="en-AU" dirty="0" smtClean="0"/>
              <a:t>access rows in block order to improve the clustering and reduce the number of times that the database must access a block.</a:t>
            </a:r>
          </a:p>
          <a:p>
            <a:pPr defTabSz="753530">
              <a:defRPr/>
            </a:pPr>
            <a:endParaRPr lang="en-AU" dirty="0" smtClean="0"/>
          </a:p>
          <a:p>
            <a:pPr defTabSz="753530">
              <a:defRPr/>
            </a:pPr>
            <a:r>
              <a:rPr lang="en-AU" dirty="0" smtClean="0"/>
              <a:t>Cannot use if using</a:t>
            </a:r>
            <a:r>
              <a:rPr lang="en-AU" baseline="0" dirty="0" smtClean="0"/>
              <a:t> index for sort</a:t>
            </a:r>
          </a:p>
          <a:p>
            <a:pPr defTabSz="753530">
              <a:defRPr/>
            </a:pPr>
            <a:r>
              <a:rPr lang="en-AU" baseline="0" dirty="0" smtClean="0"/>
              <a:t>?whole presentation on this</a:t>
            </a:r>
          </a:p>
          <a:p>
            <a:pPr defTabSz="753530">
              <a:defRPr/>
            </a:pPr>
            <a:r>
              <a:rPr lang="en-AU" baseline="0" dirty="0" smtClean="0"/>
              <a:t>?effect on clustering factor</a:t>
            </a:r>
          </a:p>
          <a:p>
            <a:pPr defTabSz="753530">
              <a:defRPr/>
            </a:pPr>
            <a:endParaRPr lang="en-AU" baseline="0" dirty="0" smtClean="0"/>
          </a:p>
          <a:p>
            <a:pPr defTabSz="753530">
              <a:defRPr/>
            </a:pPr>
            <a:endParaRPr lang="en-AU" dirty="0" smtClean="0"/>
          </a:p>
          <a:p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69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547038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HOW DECIDE</a:t>
            </a:r>
          </a:p>
          <a:p>
            <a:r>
              <a:rPr lang="en-AU" dirty="0" smtClean="0"/>
              <a:t>CUT OFF?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70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5650581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SERIOUSLY TALL DEVELOPER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71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6986544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72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3047708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DEVELOPER PLAYING FOR WILDCATS</a:t>
            </a:r>
            <a:r>
              <a:rPr lang="en-AU" baseline="0" dirty="0" smtClean="0"/>
              <a:t> - STRETCHING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73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69249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TALL DBAs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99987916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IQ AS EXAMPLE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74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495388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10043 TRACE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75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07882345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BIT</a:t>
            </a:r>
            <a:r>
              <a:rPr lang="en-AU" baseline="0" dirty="0" smtClean="0"/>
              <a:t> LESS  - INDEX</a:t>
            </a:r>
          </a:p>
          <a:p>
            <a:r>
              <a:rPr lang="en-AU" baseline="0" dirty="0" smtClean="0"/>
              <a:t>SINGLE BLOCK READ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76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331170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CREATE WELL CLUSTERED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77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4353319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NOT SUGGESTING REORDER ALL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79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2823420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SUMMARY</a:t>
            </a:r>
            <a:r>
              <a:rPr lang="en-AU" baseline="0" dirty="0" smtClean="0"/>
              <a:t> – FULL / INDEXES</a:t>
            </a:r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80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6927728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YOUR CONTROL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83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61676777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READ ONLY</a:t>
            </a:r>
          </a:p>
          <a:p>
            <a:r>
              <a:rPr lang="en-AU" dirty="0" smtClean="0"/>
              <a:t>EQUALITY</a:t>
            </a:r>
          </a:p>
          <a:p>
            <a:endParaRPr lang="en-AU" dirty="0" smtClean="0"/>
          </a:p>
          <a:p>
            <a:r>
              <a:rPr lang="en-AU" dirty="0" smtClean="0"/>
              <a:t>STAND UP  </a:t>
            </a:r>
          </a:p>
          <a:p>
            <a:r>
              <a:rPr lang="en-AU" dirty="0" smtClean="0"/>
              <a:t> - DBA</a:t>
            </a:r>
          </a:p>
          <a:p>
            <a:r>
              <a:rPr lang="en-AU" dirty="0" smtClean="0"/>
              <a:t> - SIT</a:t>
            </a:r>
            <a:r>
              <a:rPr lang="en-AU" baseline="0" dirty="0" smtClean="0"/>
              <a:t> NOT 25-29</a:t>
            </a:r>
          </a:p>
          <a:p>
            <a:r>
              <a:rPr lang="en-AU" baseline="0" dirty="0" smtClean="0"/>
              <a:t>-  SIT HEIGHT &lt; 6FT? 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84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008877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EQUALITIES</a:t>
            </a:r>
          </a:p>
          <a:p>
            <a:r>
              <a:rPr lang="en-AU" dirty="0" smtClean="0"/>
              <a:t>NOT RANGE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85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78756969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HOW PUTS TOGETHER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86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33272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500" dirty="0"/>
              <a:t>SMILING</a:t>
            </a:r>
          </a:p>
          <a:p>
            <a:r>
              <a:rPr lang="en-AU" sz="1500" dirty="0"/>
              <a:t>DRESSED UP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3524211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SEE IN 10053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87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9910243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NUMBER OF PATHS</a:t>
            </a:r>
          </a:p>
          <a:p>
            <a:r>
              <a:rPr lang="en-AU" dirty="0" smtClean="0"/>
              <a:t>N FACTORIAL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88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45546027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NOT ALL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89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1745107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HOW</a:t>
            </a:r>
          </a:p>
          <a:p>
            <a:r>
              <a:rPr lang="en-AU" dirty="0" smtClean="0"/>
              <a:t>SAME STORY – HOW MANY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90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759636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TRANSACTIONAL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91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94860057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BUT NOT ONE</a:t>
            </a:r>
            <a:r>
              <a:rPr lang="en-AU" baseline="0" dirty="0" smtClean="0"/>
              <a:t> TO ONE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92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24865766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HASH JOIN</a:t>
            </a:r>
          </a:p>
          <a:p>
            <a:r>
              <a:rPr lang="en-AU" dirty="0" smtClean="0"/>
              <a:t>MORE ROWS – WORTH FULL</a:t>
            </a:r>
            <a:r>
              <a:rPr lang="en-AU" baseline="0" dirty="0" smtClean="0"/>
              <a:t> SCAN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93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5377927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95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0209964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WHERE?</a:t>
            </a:r>
          </a:p>
          <a:p>
            <a:endParaRPr lang="en-AU" dirty="0" smtClean="0"/>
          </a:p>
          <a:p>
            <a:r>
              <a:rPr lang="en-AU" dirty="0" smtClean="0"/>
              <a:t>SUMMARY</a:t>
            </a:r>
          </a:p>
          <a:p>
            <a:r>
              <a:rPr lang="en-AU" dirty="0" smtClean="0"/>
              <a:t> 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96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6741362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Data dependency issue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97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23546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OPTIMSER’S RULES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87968419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98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6765907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99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15076355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Minority values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100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9474827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Does not use</a:t>
            </a:r>
            <a:r>
              <a:rPr lang="en-AU" baseline="0" dirty="0" smtClean="0"/>
              <a:t> histogram on events for join</a:t>
            </a:r>
          </a:p>
          <a:p>
            <a:r>
              <a:rPr lang="en-AU" baseline="0" dirty="0" err="1" smtClean="0"/>
              <a:t>Iq</a:t>
            </a:r>
            <a:r>
              <a:rPr lang="en-AU" baseline="0" dirty="0" smtClean="0"/>
              <a:t> 156 = record 2 who has 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3C06-0491-4FCF-894A-5B55CEF8AA12}" type="slidenum">
              <a:rPr lang="en-AU" smtClean="0"/>
              <a:t>101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99928191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39775" y="1252538"/>
            <a:ext cx="5408613" cy="33813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AB1774-82F9-4ED3-877A-540E37F4B684}" type="slidenum">
              <a:rPr lang="en-AU" smtClean="0"/>
              <a:pPr>
                <a:defRPr/>
              </a:pPr>
              <a:t>102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3751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DB80A-E88D-4905-A710-FB28087567CA}" type="datetimeFigureOut">
              <a:rPr lang="en-AU" smtClean="0"/>
              <a:t>9/11/2014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5647C-3B87-42C6-B014-FE7F14CB30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3382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DB80A-E88D-4905-A710-FB28087567CA}" type="datetimeFigureOut">
              <a:rPr lang="en-AU" smtClean="0"/>
              <a:t>9/11/2014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5647C-3B87-42C6-B014-FE7F14CB30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405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DB80A-E88D-4905-A710-FB28087567CA}" type="datetimeFigureOut">
              <a:rPr lang="en-AU" smtClean="0"/>
              <a:t>9/11/2014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5647C-3B87-42C6-B014-FE7F14CB30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9348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DB80A-E88D-4905-A710-FB28087567CA}" type="datetimeFigureOut">
              <a:rPr lang="en-AU" smtClean="0"/>
              <a:t>9/11/2014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5647C-3B87-42C6-B014-FE7F14CB304A}" type="slidenum">
              <a:rPr lang="en-AU" smtClean="0"/>
              <a:t>‹#›</a:t>
            </a:fld>
            <a:endParaRPr lang="en-AU"/>
          </a:p>
        </p:txBody>
      </p:sp>
      <p:pic>
        <p:nvPicPr>
          <p:cNvPr id="7" name="Picture 8" descr="sageWeb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7156" y="-119060"/>
            <a:ext cx="1250156" cy="1104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1816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DB80A-E88D-4905-A710-FB28087567CA}" type="datetimeFigureOut">
              <a:rPr lang="en-AU" smtClean="0"/>
              <a:t>9/11/2014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5647C-3B87-42C6-B014-FE7F14CB30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22544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DB80A-E88D-4905-A710-FB28087567CA}" type="datetimeFigureOut">
              <a:rPr lang="en-AU" smtClean="0"/>
              <a:t>9/11/2014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5647C-3B87-42C6-B014-FE7F14CB30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71109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DB80A-E88D-4905-A710-FB28087567CA}" type="datetimeFigureOut">
              <a:rPr lang="en-AU" smtClean="0"/>
              <a:t>9/11/2014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5647C-3B87-42C6-B014-FE7F14CB30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76446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DB80A-E88D-4905-A710-FB28087567CA}" type="datetimeFigureOut">
              <a:rPr lang="en-AU" smtClean="0"/>
              <a:t>9/11/2014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5647C-3B87-42C6-B014-FE7F14CB30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6420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DB80A-E88D-4905-A710-FB28087567CA}" type="datetimeFigureOut">
              <a:rPr lang="en-AU" smtClean="0"/>
              <a:t>9/11/2014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5647C-3B87-42C6-B014-FE7F14CB30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84140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DB80A-E88D-4905-A710-FB28087567CA}" type="datetimeFigureOut">
              <a:rPr lang="en-AU" smtClean="0"/>
              <a:t>9/11/2014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5647C-3B87-42C6-B014-FE7F14CB30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63677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DB80A-E88D-4905-A710-FB28087567CA}" type="datetimeFigureOut">
              <a:rPr lang="en-AU" smtClean="0"/>
              <a:t>9/11/2014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5647C-3B87-42C6-B014-FE7F14CB30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25454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CDB80A-E88D-4905-A710-FB28087567CA}" type="datetimeFigureOut">
              <a:rPr lang="en-AU" smtClean="0"/>
              <a:t>9/11/2014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647C-3B87-42C6-B014-FE7F14CB30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146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1.png"/><Relationship Id="rId4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5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60.png"/><Relationship Id="rId4" Type="http://schemas.openxmlformats.org/officeDocument/2006/relationships/notesSlide" Target="../notesSlides/notesSlide6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WM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W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WMF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75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76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80.pn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6927"/>
            <a:ext cx="9144001" cy="5687524"/>
          </a:xfrm>
          <a:prstGeom prst="rect">
            <a:avLst/>
          </a:prstGeom>
          <a:noFill/>
        </p:spPr>
      </p:pic>
      <p:pic>
        <p:nvPicPr>
          <p:cNvPr id="11" name="Picture 8" descr="sageWeb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112" y="-163097"/>
            <a:ext cx="1685721" cy="1560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5521569" y="5105591"/>
            <a:ext cx="3429000" cy="448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57175" indent="-257175" algn="r">
              <a:spcBef>
                <a:spcPct val="20000"/>
              </a:spcBef>
            </a:pPr>
            <a:r>
              <a:rPr lang="en-AU" sz="1053" i="1" dirty="0">
                <a:solidFill>
                  <a:srgbClr val="333333"/>
                </a:solidFill>
                <a:latin typeface="Albertus (W1)" pitchFamily="34" charset="0"/>
              </a:rPr>
              <a:t>www.sagecomputing.com.au</a:t>
            </a:r>
          </a:p>
          <a:p>
            <a:pPr marL="257175" indent="-257175" algn="r">
              <a:spcBef>
                <a:spcPct val="20000"/>
              </a:spcBef>
            </a:pPr>
            <a:r>
              <a:rPr lang="en-AU" sz="1053" i="1" dirty="0">
                <a:solidFill>
                  <a:srgbClr val="333333"/>
                </a:solidFill>
                <a:latin typeface="Albertus (W1)" pitchFamily="34" charset="0"/>
              </a:rPr>
              <a:t>penny@sagecomputing.com.au</a:t>
            </a:r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 bwMode="auto">
          <a:xfrm>
            <a:off x="1405890" y="1690349"/>
            <a:ext cx="659511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AU" sz="3000" b="1" dirty="0" err="1" smtClean="0"/>
              <a:t>OHarmony</a:t>
            </a:r>
            <a:r>
              <a:rPr lang="en-AU" sz="3000" b="1" dirty="0" smtClean="0"/>
              <a:t> – Finding </a:t>
            </a:r>
            <a:r>
              <a:rPr lang="en-AU" sz="3000" b="1" dirty="0"/>
              <a:t>Y</a:t>
            </a:r>
            <a:r>
              <a:rPr lang="en-AU" sz="3000" b="1" dirty="0" smtClean="0"/>
              <a:t>our Perfect </a:t>
            </a:r>
            <a:r>
              <a:rPr lang="en-AU" sz="3000" b="1" dirty="0"/>
              <a:t>M</a:t>
            </a:r>
            <a:r>
              <a:rPr lang="en-AU" sz="3000" b="1" dirty="0" smtClean="0"/>
              <a:t>atch </a:t>
            </a:r>
            <a:br>
              <a:rPr lang="en-AU" sz="3000" b="1" dirty="0" smtClean="0"/>
            </a:br>
            <a:r>
              <a:rPr lang="en-AU" sz="3000" b="1" dirty="0" smtClean="0"/>
              <a:t>How the Optimizer Works</a:t>
            </a:r>
            <a:r>
              <a:rPr lang="en-US" sz="1500" b="1" dirty="0">
                <a:solidFill>
                  <a:srgbClr val="1F497D"/>
                </a:solidFill>
                <a:latin typeface="Arial" charset="0"/>
                <a:cs typeface="Arial" charset="0"/>
              </a:rPr>
              <a:t/>
            </a:r>
            <a:br>
              <a:rPr lang="en-US" sz="1500" b="1" dirty="0">
                <a:solidFill>
                  <a:srgbClr val="1F497D"/>
                </a:solidFill>
                <a:latin typeface="Arial" charset="0"/>
                <a:cs typeface="Arial" charset="0"/>
              </a:rPr>
            </a:br>
            <a:r>
              <a:rPr lang="en-US" sz="1500" b="1" dirty="0">
                <a:solidFill>
                  <a:srgbClr val="1F497D"/>
                </a:solidFill>
                <a:latin typeface="Arial" charset="0"/>
                <a:cs typeface="Arial" charset="0"/>
              </a:rPr>
              <a:t/>
            </a:r>
            <a:br>
              <a:rPr lang="en-US" sz="1500" b="1" dirty="0">
                <a:solidFill>
                  <a:srgbClr val="1F497D"/>
                </a:solidFill>
                <a:latin typeface="Arial" charset="0"/>
                <a:cs typeface="Arial" charset="0"/>
              </a:rPr>
            </a:br>
            <a:r>
              <a:rPr lang="en-AU" sz="1500" kern="0" dirty="0">
                <a:solidFill>
                  <a:sysClr val="windowText" lastClr="000000"/>
                </a:solidFill>
                <a:latin typeface="Arial" charset="0"/>
                <a:cs typeface="Arial" charset="0"/>
              </a:rPr>
              <a:t/>
            </a:r>
            <a:br>
              <a:rPr lang="en-AU" sz="1500" kern="0" dirty="0">
                <a:solidFill>
                  <a:sysClr val="windowText" lastClr="000000"/>
                </a:solidFill>
                <a:latin typeface="Arial" charset="0"/>
                <a:cs typeface="Arial" charset="0"/>
              </a:rPr>
            </a:br>
            <a:r>
              <a:rPr lang="en-AU" sz="2100" b="1" kern="0" dirty="0" smtClean="0">
                <a:solidFill>
                  <a:srgbClr val="006600"/>
                </a:solidFill>
                <a:latin typeface="Arial" charset="0"/>
                <a:cs typeface="Arial" charset="0"/>
              </a:rPr>
              <a:t>Penny </a:t>
            </a:r>
            <a:r>
              <a:rPr lang="en-AU" sz="2100" b="1" kern="0" dirty="0">
                <a:solidFill>
                  <a:srgbClr val="006600"/>
                </a:solidFill>
                <a:latin typeface="Arial" charset="0"/>
                <a:cs typeface="Arial" charset="0"/>
              </a:rPr>
              <a:t>Cookson </a:t>
            </a:r>
            <a:r>
              <a:rPr lang="en-AU" sz="2100" kern="0" dirty="0">
                <a:solidFill>
                  <a:srgbClr val="006600"/>
                </a:solidFill>
                <a:latin typeface="Arial" charset="0"/>
                <a:cs typeface="Arial" charset="0"/>
              </a:rPr>
              <a:t/>
            </a:r>
            <a:br>
              <a:rPr lang="en-AU" sz="2100" kern="0" dirty="0">
                <a:solidFill>
                  <a:srgbClr val="006600"/>
                </a:solidFill>
                <a:latin typeface="Arial" charset="0"/>
                <a:cs typeface="Arial" charset="0"/>
              </a:rPr>
            </a:br>
            <a:r>
              <a:rPr lang="en-AU" sz="1350" kern="0" dirty="0">
                <a:solidFill>
                  <a:srgbClr val="006600"/>
                </a:solidFill>
                <a:latin typeface="Arial" charset="0"/>
                <a:cs typeface="Arial" charset="0"/>
              </a:rPr>
              <a:t>SAGE Computing Services</a:t>
            </a:r>
            <a:r>
              <a:rPr lang="en-AU" sz="1350" kern="0" dirty="0">
                <a:solidFill>
                  <a:srgbClr val="E46C0A"/>
                </a:solidFill>
                <a:latin typeface="Arial" charset="0"/>
                <a:cs typeface="Arial" charset="0"/>
              </a:rPr>
              <a:t/>
            </a:r>
            <a:br>
              <a:rPr lang="en-AU" sz="1350" kern="0" dirty="0">
                <a:solidFill>
                  <a:srgbClr val="E46C0A"/>
                </a:solidFill>
                <a:latin typeface="Arial" charset="0"/>
                <a:cs typeface="Arial" charset="0"/>
              </a:rPr>
            </a:br>
            <a:r>
              <a:rPr lang="en-AU" sz="1350" kern="0" dirty="0">
                <a:solidFill>
                  <a:srgbClr val="E46C0A"/>
                </a:solidFill>
                <a:latin typeface="Arial" charset="0"/>
                <a:cs typeface="Arial" charset="0"/>
              </a:rPr>
              <a:t/>
            </a:r>
            <a:br>
              <a:rPr lang="en-AU" sz="1350" kern="0" dirty="0">
                <a:solidFill>
                  <a:srgbClr val="E46C0A"/>
                </a:solidFill>
                <a:latin typeface="Arial" charset="0"/>
                <a:cs typeface="Arial" charset="0"/>
              </a:rPr>
            </a:br>
            <a:endParaRPr lang="en-AU" sz="1200" kern="0" dirty="0">
              <a:solidFill>
                <a:srgbClr val="1F497D"/>
              </a:solidFill>
              <a:latin typeface="Arial" charset="0"/>
              <a:cs typeface="Arial" charset="0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2684675" y="474390"/>
            <a:ext cx="5130403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57175" indent="-257175">
              <a:spcBef>
                <a:spcPct val="20000"/>
              </a:spcBef>
            </a:pPr>
            <a:r>
              <a:rPr lang="en-AU" sz="1800" b="1" dirty="0">
                <a:solidFill>
                  <a:srgbClr val="006600"/>
                </a:solidFill>
                <a:latin typeface="Albertus (W1)" pitchFamily="34" charset="0"/>
              </a:rPr>
              <a:t>SAGE Computing Services</a:t>
            </a:r>
          </a:p>
          <a:p>
            <a:pPr marL="257175" indent="-257175">
              <a:spcBef>
                <a:spcPct val="20000"/>
              </a:spcBef>
            </a:pPr>
            <a:r>
              <a:rPr lang="en-AU" sz="1500" dirty="0">
                <a:solidFill>
                  <a:srgbClr val="006600"/>
                </a:solidFill>
                <a:latin typeface="Albertus (W1)" pitchFamily="34" charset="0"/>
              </a:rPr>
              <a:t>Customised Oracle Training Workshops and Consulting</a:t>
            </a:r>
          </a:p>
          <a:p>
            <a:pPr marL="257175" indent="-257175">
              <a:spcBef>
                <a:spcPct val="20000"/>
              </a:spcBef>
            </a:pPr>
            <a:endParaRPr lang="en-AU" sz="1500" dirty="0">
              <a:solidFill>
                <a:srgbClr val="333333"/>
              </a:solidFill>
              <a:latin typeface="Albertus (W1)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081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28899" y="-61546"/>
            <a:ext cx="5652044" cy="562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marL="1714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5143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2pPr>
            <a:lvl3pPr marL="8572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3pPr>
            <a:lvl4pPr marL="12001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4pPr>
            <a:lvl5pPr marL="15430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5pPr>
            <a:lvl6pPr marL="4572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6pPr>
            <a:lvl7pPr marL="9144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7pPr>
            <a:lvl8pPr marL="13716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8pPr>
            <a:lvl9pPr marL="18288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AU" sz="2000" b="1" kern="0" dirty="0" smtClean="0">
                <a:solidFill>
                  <a:schemeClr val="tx1"/>
                </a:solidFill>
              </a:rPr>
              <a:t>More Statistics</a:t>
            </a:r>
          </a:p>
        </p:txBody>
      </p:sp>
      <p:sp>
        <p:nvSpPr>
          <p:cNvPr id="5" name="Rectangle 2"/>
          <p:cNvSpPr txBox="1">
            <a:spLocks noGrp="1" noChangeArrowheads="1"/>
          </p:cNvSpPr>
          <p:nvPr>
            <p:ph idx="1"/>
          </p:nvPr>
        </p:nvSpPr>
        <p:spPr bwMode="auto">
          <a:xfrm>
            <a:off x="765187" y="1304370"/>
            <a:ext cx="2869314" cy="1188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9pPr>
          </a:lstStyle>
          <a:p>
            <a:pPr marL="0" indent="0" algn="l" eaLnBrk="1" hangingPunct="1">
              <a:buNone/>
            </a:pPr>
            <a:r>
              <a:rPr lang="en-AU" sz="2000" b="1" kern="0" dirty="0">
                <a:solidFill>
                  <a:schemeClr val="tx1"/>
                </a:solidFill>
              </a:rPr>
              <a:t>6</a:t>
            </a:r>
            <a:r>
              <a:rPr lang="en-AU" sz="2000" b="1" kern="0" dirty="0" smtClean="0">
                <a:solidFill>
                  <a:schemeClr val="tx1"/>
                </a:solidFill>
              </a:rPr>
              <a:t> in every 10 males are married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9963" y="114789"/>
            <a:ext cx="3787425" cy="5449254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4418448" y="5323742"/>
            <a:ext cx="3481440" cy="41663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765187" y="2454922"/>
            <a:ext cx="3653261" cy="1188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marL="1714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5143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2pPr>
            <a:lvl3pPr marL="8572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3pPr>
            <a:lvl4pPr marL="12001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4pPr>
            <a:lvl5pPr marL="15430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5pPr>
            <a:lvl6pPr marL="4572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6pPr>
            <a:lvl7pPr marL="9144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7pPr>
            <a:lvl8pPr marL="13716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8pPr>
            <a:lvl9pPr marL="18288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9pPr>
          </a:lstStyle>
          <a:p>
            <a:pPr marL="0" indent="0" algn="l" eaLnBrk="1" hangingPunct="1">
              <a:buFont typeface="Arial" panose="020B0604020202020204" pitchFamily="34" charset="0"/>
              <a:buNone/>
            </a:pPr>
            <a:r>
              <a:rPr lang="en-AU" sz="2000" b="1" kern="0" dirty="0" smtClean="0">
                <a:solidFill>
                  <a:schemeClr val="tx1"/>
                </a:solidFill>
              </a:rPr>
              <a:t>So - Number of Unmarried males is 4,400,000</a:t>
            </a:r>
          </a:p>
        </p:txBody>
      </p:sp>
    </p:spTree>
    <p:extLst>
      <p:ext uri="{BB962C8B-B14F-4D97-AF65-F5344CB8AC3E}">
        <p14:creationId xmlns:p14="http://schemas.microsoft.com/office/powerpoint/2010/main" val="1407337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302967" y="154737"/>
            <a:ext cx="6576311" cy="740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 smtClean="0"/>
              <a:t>SELECT </a:t>
            </a:r>
            <a:r>
              <a:rPr lang="en-AU" dirty="0"/>
              <a:t>COUNT(surname) </a:t>
            </a:r>
          </a:p>
          <a:p>
            <a:r>
              <a:rPr lang="en-AU" dirty="0"/>
              <a:t>FROM men </a:t>
            </a:r>
          </a:p>
          <a:p>
            <a:r>
              <a:rPr lang="en-AU" dirty="0"/>
              <a:t>WHERE height between 159.4 AND 160</a:t>
            </a:r>
          </a:p>
        </p:txBody>
      </p:sp>
      <p:sp>
        <p:nvSpPr>
          <p:cNvPr id="4" name="Rectangle 3"/>
          <p:cNvSpPr/>
          <p:nvPr/>
        </p:nvSpPr>
        <p:spPr>
          <a:xfrm>
            <a:off x="7974368" y="78844"/>
            <a:ext cx="1032270" cy="3084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 smtClean="0"/>
              <a:t>26188 rows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7844" y="943070"/>
            <a:ext cx="7753350" cy="187642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157844" y="3085980"/>
            <a:ext cx="4572000" cy="7405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dirty="0"/>
              <a:t>SELECT /*+ FULL(MEN)  */  COUNT(surname)</a:t>
            </a:r>
          </a:p>
          <a:p>
            <a:r>
              <a:rPr lang="en-AU" dirty="0"/>
              <a:t>FROM men </a:t>
            </a:r>
          </a:p>
          <a:p>
            <a:r>
              <a:rPr lang="en-AU" dirty="0"/>
              <a:t>WHERE height between 159.4 AND 160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390185" y="890722"/>
            <a:ext cx="1388641" cy="275689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6199" y="4000500"/>
            <a:ext cx="7762875" cy="1714500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1506959" y="4000500"/>
            <a:ext cx="1388641" cy="275689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7900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7164" y="611916"/>
            <a:ext cx="4835710" cy="179247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936450" y="1291523"/>
            <a:ext cx="6576311" cy="740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AU" dirty="0"/>
          </a:p>
          <a:p>
            <a:endParaRPr lang="en-AU" dirty="0"/>
          </a:p>
          <a:p>
            <a:endParaRPr lang="en-AU" dirty="0"/>
          </a:p>
        </p:txBody>
      </p:sp>
      <p:sp>
        <p:nvSpPr>
          <p:cNvPr id="4" name="Rectangle 3"/>
          <p:cNvSpPr/>
          <p:nvPr/>
        </p:nvSpPr>
        <p:spPr>
          <a:xfrm>
            <a:off x="7653647" y="90719"/>
            <a:ext cx="1396151" cy="3084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 smtClean="0"/>
              <a:t>10,299,997 rows</a:t>
            </a:r>
            <a:endParaRPr lang="en-AU" dirty="0"/>
          </a:p>
        </p:txBody>
      </p:sp>
      <p:sp>
        <p:nvSpPr>
          <p:cNvPr id="2" name="Rectangle 1"/>
          <p:cNvSpPr/>
          <p:nvPr/>
        </p:nvSpPr>
        <p:spPr>
          <a:xfrm>
            <a:off x="1544564" y="133580"/>
            <a:ext cx="4434662" cy="956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SELECT COUNT(surname), COUNT( </a:t>
            </a:r>
            <a:r>
              <a:rPr lang="en-AU" dirty="0" err="1"/>
              <a:t>start_date</a:t>
            </a:r>
            <a:r>
              <a:rPr lang="en-AU" dirty="0"/>
              <a:t>)</a:t>
            </a:r>
          </a:p>
          <a:p>
            <a:r>
              <a:rPr lang="en-AU" dirty="0"/>
              <a:t>FROM men m, events e</a:t>
            </a:r>
          </a:p>
          <a:p>
            <a:r>
              <a:rPr lang="en-AU" dirty="0"/>
              <a:t>WHERE </a:t>
            </a:r>
            <a:r>
              <a:rPr lang="en-AU" dirty="0" err="1"/>
              <a:t>e.men_id</a:t>
            </a:r>
            <a:r>
              <a:rPr lang="en-AU" dirty="0"/>
              <a:t> (+) = m.id</a:t>
            </a:r>
          </a:p>
          <a:p>
            <a:r>
              <a:rPr lang="en-AU" dirty="0"/>
              <a:t>AND m.iq = 156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858" y="1505336"/>
            <a:ext cx="2181225" cy="20955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689818" y="1469987"/>
            <a:ext cx="2200275" cy="275689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7" name="Rectangle 16"/>
          <p:cNvSpPr/>
          <p:nvPr/>
        </p:nvSpPr>
        <p:spPr>
          <a:xfrm>
            <a:off x="1609105" y="2549690"/>
            <a:ext cx="5747657" cy="956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SELECT /*+ USE_HASH(M,E) */  COUNT(surname), COUNT( </a:t>
            </a:r>
            <a:r>
              <a:rPr lang="en-AU" dirty="0" err="1"/>
              <a:t>start_date</a:t>
            </a:r>
            <a:r>
              <a:rPr lang="en-AU" dirty="0"/>
              <a:t>)</a:t>
            </a:r>
          </a:p>
          <a:p>
            <a:r>
              <a:rPr lang="en-AU" dirty="0"/>
              <a:t>FROM men m, events e</a:t>
            </a:r>
          </a:p>
          <a:p>
            <a:r>
              <a:rPr lang="en-AU" dirty="0"/>
              <a:t>WHERE </a:t>
            </a:r>
            <a:r>
              <a:rPr lang="en-AU" dirty="0" err="1"/>
              <a:t>e.men_id</a:t>
            </a:r>
            <a:r>
              <a:rPr lang="en-AU" dirty="0"/>
              <a:t> (+) = m.id</a:t>
            </a:r>
          </a:p>
          <a:p>
            <a:r>
              <a:rPr lang="en-AU" dirty="0"/>
              <a:t>AND m.iq = 156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818" y="4354206"/>
            <a:ext cx="2143125" cy="209550"/>
          </a:xfrm>
          <a:prstGeom prst="rect">
            <a:avLst/>
          </a:prstGeom>
        </p:spPr>
      </p:pic>
      <p:sp>
        <p:nvSpPr>
          <p:cNvPr id="19" name="Rounded Rectangle 18"/>
          <p:cNvSpPr/>
          <p:nvPr/>
        </p:nvSpPr>
        <p:spPr>
          <a:xfrm>
            <a:off x="605083" y="4288067"/>
            <a:ext cx="2312596" cy="275689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05691" y="4023942"/>
            <a:ext cx="4835860" cy="1564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28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4001" cy="5687524"/>
          </a:xfrm>
          <a:prstGeom prst="rect">
            <a:avLst/>
          </a:prstGeom>
          <a:noFill/>
        </p:spPr>
      </p:pic>
      <p:pic>
        <p:nvPicPr>
          <p:cNvPr id="11" name="Picture 8" descr="sageWeb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112" y="-168673"/>
            <a:ext cx="1685721" cy="1560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5521569" y="5105591"/>
            <a:ext cx="3429000" cy="448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57175" indent="-257175" algn="r">
              <a:spcBef>
                <a:spcPct val="20000"/>
              </a:spcBef>
            </a:pPr>
            <a:r>
              <a:rPr lang="en-AU" sz="1053" i="1" dirty="0">
                <a:solidFill>
                  <a:srgbClr val="333333"/>
                </a:solidFill>
                <a:latin typeface="Albertus (W1)" pitchFamily="34" charset="0"/>
              </a:rPr>
              <a:t>www.sagecomputing.com.au</a:t>
            </a:r>
          </a:p>
          <a:p>
            <a:pPr marL="257175" indent="-257175" algn="r">
              <a:spcBef>
                <a:spcPct val="20000"/>
              </a:spcBef>
            </a:pPr>
            <a:r>
              <a:rPr lang="en-AU" sz="1053" i="1" dirty="0">
                <a:solidFill>
                  <a:srgbClr val="333333"/>
                </a:solidFill>
                <a:latin typeface="Albertus (W1)" pitchFamily="34" charset="0"/>
              </a:rPr>
              <a:t>penny@sagecomputing.com.au</a:t>
            </a:r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 bwMode="auto">
          <a:xfrm>
            <a:off x="1405890" y="1690349"/>
            <a:ext cx="659511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AU" sz="3000" b="1" dirty="0" smtClean="0"/>
              <a:t>Questions?</a:t>
            </a:r>
            <a:r>
              <a:rPr lang="en-US" sz="1500" b="1" dirty="0">
                <a:solidFill>
                  <a:srgbClr val="1F497D"/>
                </a:solidFill>
                <a:latin typeface="Arial" charset="0"/>
                <a:cs typeface="Arial" charset="0"/>
              </a:rPr>
              <a:t/>
            </a:r>
            <a:br>
              <a:rPr lang="en-US" sz="1500" b="1" dirty="0">
                <a:solidFill>
                  <a:srgbClr val="1F497D"/>
                </a:solidFill>
                <a:latin typeface="Arial" charset="0"/>
                <a:cs typeface="Arial" charset="0"/>
              </a:rPr>
            </a:br>
            <a:r>
              <a:rPr lang="en-US" sz="1500" b="1" dirty="0">
                <a:solidFill>
                  <a:srgbClr val="1F497D"/>
                </a:solidFill>
                <a:latin typeface="Arial" charset="0"/>
                <a:cs typeface="Arial" charset="0"/>
              </a:rPr>
              <a:t/>
            </a:r>
            <a:br>
              <a:rPr lang="en-US" sz="1500" b="1" dirty="0">
                <a:solidFill>
                  <a:srgbClr val="1F497D"/>
                </a:solidFill>
                <a:latin typeface="Arial" charset="0"/>
                <a:cs typeface="Arial" charset="0"/>
              </a:rPr>
            </a:br>
            <a:r>
              <a:rPr lang="en-AU" sz="1500" kern="0" dirty="0">
                <a:solidFill>
                  <a:sysClr val="windowText" lastClr="000000"/>
                </a:solidFill>
                <a:latin typeface="Arial" charset="0"/>
                <a:cs typeface="Arial" charset="0"/>
              </a:rPr>
              <a:t/>
            </a:r>
            <a:br>
              <a:rPr lang="en-AU" sz="1500" kern="0" dirty="0">
                <a:solidFill>
                  <a:sysClr val="windowText" lastClr="000000"/>
                </a:solidFill>
                <a:latin typeface="Arial" charset="0"/>
                <a:cs typeface="Arial" charset="0"/>
              </a:rPr>
            </a:br>
            <a:r>
              <a:rPr lang="en-AU" sz="1500" b="1" kern="0" dirty="0">
                <a:solidFill>
                  <a:srgbClr val="006600"/>
                </a:solidFill>
                <a:latin typeface="Arial" charset="0"/>
                <a:cs typeface="Arial" charset="0"/>
              </a:rPr>
              <a:t> </a:t>
            </a:r>
            <a:r>
              <a:rPr lang="en-AU" sz="2100" b="1" kern="0" dirty="0">
                <a:solidFill>
                  <a:srgbClr val="006600"/>
                </a:solidFill>
                <a:latin typeface="Arial" charset="0"/>
                <a:cs typeface="Arial" charset="0"/>
              </a:rPr>
              <a:t>Penny Cookson </a:t>
            </a:r>
            <a:r>
              <a:rPr lang="en-AU" sz="2100" kern="0" dirty="0">
                <a:solidFill>
                  <a:srgbClr val="006600"/>
                </a:solidFill>
                <a:latin typeface="Arial" charset="0"/>
                <a:cs typeface="Arial" charset="0"/>
              </a:rPr>
              <a:t/>
            </a:r>
            <a:br>
              <a:rPr lang="en-AU" sz="2100" kern="0" dirty="0">
                <a:solidFill>
                  <a:srgbClr val="006600"/>
                </a:solidFill>
                <a:latin typeface="Arial" charset="0"/>
                <a:cs typeface="Arial" charset="0"/>
              </a:rPr>
            </a:br>
            <a:r>
              <a:rPr lang="en-AU" sz="1350" kern="0" dirty="0">
                <a:solidFill>
                  <a:srgbClr val="006600"/>
                </a:solidFill>
                <a:latin typeface="Arial" charset="0"/>
                <a:cs typeface="Arial" charset="0"/>
              </a:rPr>
              <a:t>SAGE Computing Services</a:t>
            </a:r>
            <a:r>
              <a:rPr lang="en-AU" sz="1350" kern="0" dirty="0">
                <a:solidFill>
                  <a:srgbClr val="E46C0A"/>
                </a:solidFill>
                <a:latin typeface="Arial" charset="0"/>
                <a:cs typeface="Arial" charset="0"/>
              </a:rPr>
              <a:t/>
            </a:r>
            <a:br>
              <a:rPr lang="en-AU" sz="1350" kern="0" dirty="0">
                <a:solidFill>
                  <a:srgbClr val="E46C0A"/>
                </a:solidFill>
                <a:latin typeface="Arial" charset="0"/>
                <a:cs typeface="Arial" charset="0"/>
              </a:rPr>
            </a:br>
            <a:r>
              <a:rPr lang="en-AU" sz="1350" kern="0" dirty="0">
                <a:solidFill>
                  <a:srgbClr val="E46C0A"/>
                </a:solidFill>
                <a:latin typeface="Arial" charset="0"/>
                <a:cs typeface="Arial" charset="0"/>
              </a:rPr>
              <a:t/>
            </a:r>
            <a:br>
              <a:rPr lang="en-AU" sz="1350" kern="0" dirty="0">
                <a:solidFill>
                  <a:srgbClr val="E46C0A"/>
                </a:solidFill>
                <a:latin typeface="Arial" charset="0"/>
                <a:cs typeface="Arial" charset="0"/>
              </a:rPr>
            </a:br>
            <a:endParaRPr lang="en-AU" sz="1200" kern="0" dirty="0">
              <a:solidFill>
                <a:srgbClr val="1F497D"/>
              </a:solidFill>
              <a:latin typeface="Arial" charset="0"/>
              <a:cs typeface="Arial" charset="0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2684675" y="474390"/>
            <a:ext cx="5130403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57175" indent="-257175">
              <a:spcBef>
                <a:spcPct val="20000"/>
              </a:spcBef>
            </a:pPr>
            <a:r>
              <a:rPr lang="en-AU" sz="1800" b="1" dirty="0">
                <a:solidFill>
                  <a:srgbClr val="006600"/>
                </a:solidFill>
                <a:latin typeface="Albertus (W1)" pitchFamily="34" charset="0"/>
              </a:rPr>
              <a:t>SAGE Computing Services</a:t>
            </a:r>
          </a:p>
          <a:p>
            <a:pPr marL="257175" indent="-257175">
              <a:spcBef>
                <a:spcPct val="20000"/>
              </a:spcBef>
            </a:pPr>
            <a:r>
              <a:rPr lang="en-AU" sz="1500" dirty="0">
                <a:solidFill>
                  <a:srgbClr val="006600"/>
                </a:solidFill>
                <a:latin typeface="Albertus (W1)" pitchFamily="34" charset="0"/>
              </a:rPr>
              <a:t>Customised Oracle Training Workshops and Consulting</a:t>
            </a:r>
          </a:p>
          <a:p>
            <a:pPr marL="257175" indent="-257175">
              <a:spcBef>
                <a:spcPct val="20000"/>
              </a:spcBef>
            </a:pPr>
            <a:endParaRPr lang="en-AU" sz="1500" dirty="0">
              <a:solidFill>
                <a:srgbClr val="333333"/>
              </a:solidFill>
              <a:latin typeface="Albertus (W1)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415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2111" y="1248085"/>
            <a:ext cx="3654317" cy="203114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AU" dirty="0" smtClean="0"/>
              <a:t>This is what we did originally</a:t>
            </a:r>
          </a:p>
          <a:p>
            <a:pPr marL="0" indent="0">
              <a:buNone/>
            </a:pPr>
            <a:r>
              <a:rPr lang="en-AU" dirty="0">
                <a:latin typeface="CordiaUPC" panose="020B0304020202020204" pitchFamily="34" charset="-34"/>
                <a:cs typeface="CordiaUPC" panose="020B0304020202020204" pitchFamily="34" charset="-34"/>
              </a:rPr>
              <a:t>begin</a:t>
            </a:r>
          </a:p>
          <a:p>
            <a:pPr marL="0" indent="0">
              <a:buNone/>
            </a:pPr>
            <a:r>
              <a:rPr lang="en-AU" dirty="0" err="1" smtClean="0">
                <a:latin typeface="CordiaUPC" panose="020B0304020202020204" pitchFamily="34" charset="-34"/>
                <a:cs typeface="CordiaUPC" panose="020B0304020202020204" pitchFamily="34" charset="-34"/>
              </a:rPr>
              <a:t>dbms_stats.gather_schema_stats</a:t>
            </a:r>
            <a:endParaRPr lang="en-AU" dirty="0" smtClean="0">
              <a:latin typeface="CordiaUPC" panose="020B0304020202020204" pitchFamily="34" charset="-34"/>
              <a:cs typeface="CordiaUPC" panose="020B0304020202020204" pitchFamily="34" charset="-34"/>
            </a:endParaRPr>
          </a:p>
          <a:p>
            <a:pPr marL="0" indent="0">
              <a:buNone/>
            </a:pPr>
            <a:r>
              <a:rPr lang="en-AU" dirty="0" smtClean="0">
                <a:latin typeface="CordiaUPC" panose="020B0304020202020204" pitchFamily="34" charset="-34"/>
                <a:cs typeface="CordiaUPC" panose="020B0304020202020204" pitchFamily="34" charset="-34"/>
              </a:rPr>
              <a:t>(</a:t>
            </a:r>
            <a:r>
              <a:rPr lang="en-AU" dirty="0" err="1">
                <a:latin typeface="CordiaUPC" panose="020B0304020202020204" pitchFamily="34" charset="-34"/>
                <a:cs typeface="CordiaUPC" panose="020B0304020202020204" pitchFamily="34" charset="-34"/>
              </a:rPr>
              <a:t>ownname</a:t>
            </a:r>
            <a:r>
              <a:rPr lang="en-AU" dirty="0">
                <a:latin typeface="CordiaUPC" panose="020B0304020202020204" pitchFamily="34" charset="-34"/>
                <a:cs typeface="CordiaUPC" panose="020B0304020202020204" pitchFamily="34" charset="-34"/>
              </a:rPr>
              <a:t>=&gt;'AUSOUG</a:t>
            </a:r>
            <a:r>
              <a:rPr lang="en-AU" dirty="0" smtClean="0">
                <a:latin typeface="CordiaUPC" panose="020B0304020202020204" pitchFamily="34" charset="-34"/>
                <a:cs typeface="CordiaUPC" panose="020B0304020202020204" pitchFamily="34" charset="-34"/>
              </a:rPr>
              <a:t>',</a:t>
            </a:r>
          </a:p>
          <a:p>
            <a:pPr marL="0" indent="0">
              <a:buNone/>
            </a:pPr>
            <a:r>
              <a:rPr lang="en-AU" dirty="0" err="1" smtClean="0">
                <a:latin typeface="CordiaUPC" panose="020B0304020202020204" pitchFamily="34" charset="-34"/>
                <a:cs typeface="CordiaUPC" panose="020B0304020202020204" pitchFamily="34" charset="-34"/>
              </a:rPr>
              <a:t>method_opt</a:t>
            </a:r>
            <a:r>
              <a:rPr lang="en-AU" dirty="0" smtClean="0">
                <a:latin typeface="CordiaUPC" panose="020B0304020202020204" pitchFamily="34" charset="-34"/>
                <a:cs typeface="CordiaUPC" panose="020B0304020202020204" pitchFamily="34" charset="-34"/>
              </a:rPr>
              <a:t> </a:t>
            </a:r>
            <a:r>
              <a:rPr lang="en-AU" dirty="0">
                <a:latin typeface="CordiaUPC" panose="020B0304020202020204" pitchFamily="34" charset="-34"/>
                <a:cs typeface="CordiaUPC" panose="020B0304020202020204" pitchFamily="34" charset="-34"/>
              </a:rPr>
              <a:t>=&gt; 'for </a:t>
            </a:r>
            <a:r>
              <a:rPr lang="en-AU" dirty="0" smtClean="0">
                <a:latin typeface="CordiaUPC" panose="020B0304020202020204" pitchFamily="34" charset="-34"/>
                <a:cs typeface="CordiaUPC" panose="020B0304020202020204" pitchFamily="34" charset="-34"/>
              </a:rPr>
              <a:t>all columns </a:t>
            </a:r>
            <a:r>
              <a:rPr lang="en-AU" dirty="0">
                <a:latin typeface="CordiaUPC" panose="020B0304020202020204" pitchFamily="34" charset="-34"/>
                <a:cs typeface="CordiaUPC" panose="020B0304020202020204" pitchFamily="34" charset="-34"/>
              </a:rPr>
              <a:t>size </a:t>
            </a:r>
            <a:r>
              <a:rPr lang="en-AU" dirty="0" smtClean="0">
                <a:latin typeface="CordiaUPC" panose="020B0304020202020204" pitchFamily="34" charset="-34"/>
                <a:cs typeface="CordiaUPC" panose="020B0304020202020204" pitchFamily="34" charset="-34"/>
              </a:rPr>
              <a:t>1' </a:t>
            </a:r>
            <a:r>
              <a:rPr lang="en-AU" dirty="0">
                <a:latin typeface="CordiaUPC" panose="020B0304020202020204" pitchFamily="34" charset="-34"/>
                <a:cs typeface="CordiaUPC" panose="020B0304020202020204" pitchFamily="34" charset="-34"/>
              </a:rPr>
              <a:t>);</a:t>
            </a:r>
          </a:p>
          <a:p>
            <a:pPr marL="0" indent="0">
              <a:buNone/>
            </a:pPr>
            <a:r>
              <a:rPr lang="en-AU" dirty="0">
                <a:latin typeface="CordiaUPC" panose="020B0304020202020204" pitchFamily="34" charset="-34"/>
                <a:cs typeface="CordiaUPC" panose="020B0304020202020204" pitchFamily="34" charset="-34"/>
              </a:rPr>
              <a:t>end</a:t>
            </a:r>
            <a:r>
              <a:rPr lang="en-AU" dirty="0" smtClean="0">
                <a:latin typeface="CordiaUPC" panose="020B0304020202020204" pitchFamily="34" charset="-34"/>
                <a:cs typeface="CordiaUPC" panose="020B0304020202020204" pitchFamily="34" charset="-34"/>
              </a:rPr>
              <a:t>;</a:t>
            </a:r>
            <a:endParaRPr lang="en-AU" dirty="0"/>
          </a:p>
        </p:txBody>
      </p:sp>
      <p:sp>
        <p:nvSpPr>
          <p:cNvPr id="3" name="Rectangle 2"/>
          <p:cNvSpPr/>
          <p:nvPr/>
        </p:nvSpPr>
        <p:spPr>
          <a:xfrm>
            <a:off x="1604356" y="138766"/>
            <a:ext cx="38811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000" b="1" dirty="0" smtClean="0">
                <a:latin typeface="+mj-lt"/>
              </a:rPr>
              <a:t>How can Oracle get better statistics?</a:t>
            </a:r>
            <a:endParaRPr lang="en-AU" sz="2000" b="1" dirty="0">
              <a:latin typeface="+mj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3671" y="756745"/>
            <a:ext cx="5655214" cy="4490019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7670435" y="3180777"/>
            <a:ext cx="1092018" cy="2160897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Rounded Rectangle 5"/>
          <p:cNvSpPr/>
          <p:nvPr/>
        </p:nvSpPr>
        <p:spPr>
          <a:xfrm>
            <a:off x="1234465" y="2606347"/>
            <a:ext cx="1772503" cy="330285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517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486" y="758235"/>
            <a:ext cx="5714514" cy="4368213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08235" y="1500333"/>
            <a:ext cx="8205295" cy="36261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>
                <a:latin typeface="CordiaUPC" panose="020B0304020202020204" pitchFamily="34" charset="-34"/>
                <a:cs typeface="CordiaUPC" panose="020B0304020202020204" pitchFamily="34" charset="-34"/>
              </a:rPr>
              <a:t>begin</a:t>
            </a:r>
          </a:p>
          <a:p>
            <a:pPr marL="0" indent="0">
              <a:buNone/>
            </a:pPr>
            <a:r>
              <a:rPr lang="en-AU" dirty="0" err="1" smtClean="0">
                <a:latin typeface="CordiaUPC" panose="020B0304020202020204" pitchFamily="34" charset="-34"/>
                <a:cs typeface="CordiaUPC" panose="020B0304020202020204" pitchFamily="34" charset="-34"/>
              </a:rPr>
              <a:t>dbms_stats.gather_table_stats</a:t>
            </a:r>
            <a:endParaRPr lang="en-AU" dirty="0" smtClean="0">
              <a:latin typeface="CordiaUPC" panose="020B0304020202020204" pitchFamily="34" charset="-34"/>
              <a:cs typeface="CordiaUPC" panose="020B0304020202020204" pitchFamily="34" charset="-34"/>
            </a:endParaRPr>
          </a:p>
          <a:p>
            <a:pPr marL="0" indent="0">
              <a:buNone/>
            </a:pPr>
            <a:r>
              <a:rPr lang="en-AU" dirty="0" smtClean="0">
                <a:latin typeface="CordiaUPC" panose="020B0304020202020204" pitchFamily="34" charset="-34"/>
                <a:cs typeface="CordiaUPC" panose="020B0304020202020204" pitchFamily="34" charset="-34"/>
              </a:rPr>
              <a:t>(</a:t>
            </a:r>
            <a:r>
              <a:rPr lang="en-AU" dirty="0" err="1">
                <a:latin typeface="CordiaUPC" panose="020B0304020202020204" pitchFamily="34" charset="-34"/>
                <a:cs typeface="CordiaUPC" panose="020B0304020202020204" pitchFamily="34" charset="-34"/>
              </a:rPr>
              <a:t>ownname</a:t>
            </a:r>
            <a:r>
              <a:rPr lang="en-AU" dirty="0">
                <a:latin typeface="CordiaUPC" panose="020B0304020202020204" pitchFamily="34" charset="-34"/>
                <a:cs typeface="CordiaUPC" panose="020B0304020202020204" pitchFamily="34" charset="-34"/>
              </a:rPr>
              <a:t>=&gt;'AUSOUG</a:t>
            </a:r>
            <a:r>
              <a:rPr lang="en-AU" dirty="0" smtClean="0">
                <a:latin typeface="CordiaUPC" panose="020B0304020202020204" pitchFamily="34" charset="-34"/>
                <a:cs typeface="CordiaUPC" panose="020B0304020202020204" pitchFamily="34" charset="-34"/>
              </a:rPr>
              <a:t>',</a:t>
            </a:r>
          </a:p>
          <a:p>
            <a:pPr marL="0" indent="0">
              <a:buNone/>
            </a:pPr>
            <a:r>
              <a:rPr lang="en-AU" dirty="0" err="1" smtClean="0">
                <a:latin typeface="CordiaUPC" panose="020B0304020202020204" pitchFamily="34" charset="-34"/>
                <a:cs typeface="CordiaUPC" panose="020B0304020202020204" pitchFamily="34" charset="-34"/>
              </a:rPr>
              <a:t>tabname</a:t>
            </a:r>
            <a:r>
              <a:rPr lang="en-AU" dirty="0">
                <a:latin typeface="CordiaUPC" panose="020B0304020202020204" pitchFamily="34" charset="-34"/>
                <a:cs typeface="CordiaUPC" panose="020B0304020202020204" pitchFamily="34" charset="-34"/>
              </a:rPr>
              <a:t>=&gt;'MEN', </a:t>
            </a:r>
            <a:endParaRPr lang="en-AU" dirty="0" smtClean="0">
              <a:latin typeface="CordiaUPC" panose="020B0304020202020204" pitchFamily="34" charset="-34"/>
              <a:cs typeface="CordiaUPC" panose="020B0304020202020204" pitchFamily="34" charset="-34"/>
            </a:endParaRPr>
          </a:p>
          <a:p>
            <a:pPr marL="0" indent="0">
              <a:buNone/>
            </a:pPr>
            <a:r>
              <a:rPr lang="en-AU" dirty="0" err="1" smtClean="0">
                <a:latin typeface="CordiaUPC" panose="020B0304020202020204" pitchFamily="34" charset="-34"/>
                <a:cs typeface="CordiaUPC" panose="020B0304020202020204" pitchFamily="34" charset="-34"/>
              </a:rPr>
              <a:t>method_opt</a:t>
            </a:r>
            <a:r>
              <a:rPr lang="en-AU" dirty="0" smtClean="0">
                <a:latin typeface="CordiaUPC" panose="020B0304020202020204" pitchFamily="34" charset="-34"/>
                <a:cs typeface="CordiaUPC" panose="020B0304020202020204" pitchFamily="34" charset="-34"/>
              </a:rPr>
              <a:t> </a:t>
            </a:r>
            <a:r>
              <a:rPr lang="en-AU" dirty="0">
                <a:latin typeface="CordiaUPC" panose="020B0304020202020204" pitchFamily="34" charset="-34"/>
                <a:cs typeface="CordiaUPC" panose="020B0304020202020204" pitchFamily="34" charset="-34"/>
              </a:rPr>
              <a:t>=&gt; 'for all columns size 1, </a:t>
            </a:r>
            <a:endParaRPr lang="en-AU" dirty="0" smtClean="0">
              <a:latin typeface="CordiaUPC" panose="020B0304020202020204" pitchFamily="34" charset="-34"/>
              <a:cs typeface="CordiaUPC" panose="020B0304020202020204" pitchFamily="34" charset="-34"/>
            </a:endParaRPr>
          </a:p>
          <a:p>
            <a:pPr marL="0" indent="0">
              <a:buNone/>
            </a:pPr>
            <a:r>
              <a:rPr lang="en-AU" dirty="0" smtClean="0">
                <a:latin typeface="CordiaUPC" panose="020B0304020202020204" pitchFamily="34" charset="-34"/>
                <a:cs typeface="CordiaUPC" panose="020B0304020202020204" pitchFamily="34" charset="-34"/>
              </a:rPr>
              <a:t>for columns size auto married' </a:t>
            </a:r>
            <a:r>
              <a:rPr lang="en-AU" dirty="0">
                <a:latin typeface="CordiaUPC" panose="020B0304020202020204" pitchFamily="34" charset="-34"/>
                <a:cs typeface="CordiaUPC" panose="020B0304020202020204" pitchFamily="34" charset="-34"/>
              </a:rPr>
              <a:t>);</a:t>
            </a:r>
          </a:p>
          <a:p>
            <a:pPr marL="0" indent="0">
              <a:buNone/>
            </a:pPr>
            <a:r>
              <a:rPr lang="en-AU" dirty="0">
                <a:latin typeface="CordiaUPC" panose="020B0304020202020204" pitchFamily="34" charset="-34"/>
                <a:cs typeface="CordiaUPC" panose="020B0304020202020204" pitchFamily="34" charset="-34"/>
              </a:rPr>
              <a:t>end</a:t>
            </a:r>
            <a:r>
              <a:rPr lang="en-AU" dirty="0" smtClean="0">
                <a:latin typeface="CordiaUPC" panose="020B0304020202020204" pitchFamily="34" charset="-34"/>
                <a:cs typeface="CordiaUPC" panose="020B0304020202020204" pitchFamily="34" charset="-34"/>
              </a:rPr>
              <a:t>;</a:t>
            </a:r>
            <a:endParaRPr lang="en-AU" dirty="0"/>
          </a:p>
        </p:txBody>
      </p:sp>
      <p:sp>
        <p:nvSpPr>
          <p:cNvPr id="3" name="Rectangle 2"/>
          <p:cNvSpPr/>
          <p:nvPr/>
        </p:nvSpPr>
        <p:spPr>
          <a:xfrm>
            <a:off x="1667418" y="142989"/>
            <a:ext cx="38025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000" b="1" dirty="0" smtClean="0">
                <a:latin typeface="+mj-lt"/>
              </a:rPr>
              <a:t>Create a histogram only for Married</a:t>
            </a:r>
            <a:endParaRPr lang="en-AU" sz="2000" b="1" dirty="0">
              <a:latin typeface="+mj-lt"/>
            </a:endParaRPr>
          </a:p>
        </p:txBody>
      </p:sp>
      <p:sp>
        <p:nvSpPr>
          <p:cNvPr id="5" name="Oval 4"/>
          <p:cNvSpPr/>
          <p:nvPr/>
        </p:nvSpPr>
        <p:spPr>
          <a:xfrm>
            <a:off x="6934200" y="4288221"/>
            <a:ext cx="855785" cy="31531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Rectangle 5"/>
          <p:cNvSpPr/>
          <p:nvPr/>
        </p:nvSpPr>
        <p:spPr>
          <a:xfrm>
            <a:off x="4310882" y="5044384"/>
            <a:ext cx="2309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600" b="1" dirty="0" smtClean="0">
                <a:solidFill>
                  <a:srgbClr val="FF0000"/>
                </a:solidFill>
              </a:rPr>
              <a:t>This is no longer relevant</a:t>
            </a:r>
            <a:endParaRPr lang="en-AU" b="1" dirty="0">
              <a:solidFill>
                <a:srgbClr val="FF0000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08235" y="3075269"/>
            <a:ext cx="3150427" cy="670254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Oval 8"/>
          <p:cNvSpPr/>
          <p:nvPr/>
        </p:nvSpPr>
        <p:spPr>
          <a:xfrm>
            <a:off x="7789985" y="4288221"/>
            <a:ext cx="832824" cy="31531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Rectangle 9"/>
          <p:cNvSpPr/>
          <p:nvPr/>
        </p:nvSpPr>
        <p:spPr>
          <a:xfrm>
            <a:off x="6727441" y="5139319"/>
            <a:ext cx="19964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600" b="1" dirty="0" smtClean="0">
                <a:solidFill>
                  <a:srgbClr val="FF0000"/>
                </a:solidFill>
              </a:rPr>
              <a:t>Because we have this</a:t>
            </a:r>
            <a:endParaRPr lang="en-AU" b="1" dirty="0">
              <a:solidFill>
                <a:srgbClr val="FF0000"/>
              </a:solidFill>
            </a:endParaRPr>
          </a:p>
        </p:txBody>
      </p:sp>
      <p:cxnSp>
        <p:nvCxnSpPr>
          <p:cNvPr id="11" name="Straight Arrow Connector 10"/>
          <p:cNvCxnSpPr>
            <a:endCxn id="5" idx="2"/>
          </p:cNvCxnSpPr>
          <p:nvPr/>
        </p:nvCxnSpPr>
        <p:spPr>
          <a:xfrm flipV="1">
            <a:off x="6286743" y="4445876"/>
            <a:ext cx="647457" cy="68057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8258908" y="4616404"/>
            <a:ext cx="18497" cy="592107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388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1026" y="677096"/>
            <a:ext cx="6261375" cy="4231371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1092017" y="3177375"/>
            <a:ext cx="2152240" cy="1210429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Rectangle 1"/>
          <p:cNvSpPr/>
          <p:nvPr/>
        </p:nvSpPr>
        <p:spPr>
          <a:xfrm>
            <a:off x="0" y="4306292"/>
            <a:ext cx="13195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600" b="1" kern="0" dirty="0" err="1" smtClean="0">
                <a:solidFill>
                  <a:srgbClr val="FF0000"/>
                </a:solidFill>
              </a:rPr>
              <a:t>Cummulative</a:t>
            </a:r>
            <a:endParaRPr lang="en-A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76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82923" y="222849"/>
            <a:ext cx="79187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000" dirty="0"/>
              <a:t>http://jonathanlewis.wordpress.com/2010/10/05/frequency-histogram-4/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1690" y="678207"/>
            <a:ext cx="6810703" cy="499033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2341917" y="4960127"/>
            <a:ext cx="678674" cy="76365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Rounded Rectangle 5"/>
          <p:cNvSpPr/>
          <p:nvPr/>
        </p:nvSpPr>
        <p:spPr>
          <a:xfrm>
            <a:off x="5007273" y="4932503"/>
            <a:ext cx="847518" cy="76365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9315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450352" y="600648"/>
            <a:ext cx="6169441" cy="27227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/>
              <a:t>SELECT /*+ GATHER_PLAN_STATISTICS */  COUNT(*)</a:t>
            </a:r>
          </a:p>
          <a:p>
            <a:pPr marL="0" indent="0">
              <a:buNone/>
            </a:pPr>
            <a:r>
              <a:rPr lang="en-AU" dirty="0"/>
              <a:t>FROM </a:t>
            </a:r>
            <a:r>
              <a:rPr lang="en-AU" dirty="0" smtClean="0"/>
              <a:t>  men</a:t>
            </a:r>
            <a:endParaRPr lang="en-AU" dirty="0"/>
          </a:p>
          <a:p>
            <a:pPr marL="0" indent="0">
              <a:buNone/>
            </a:pPr>
            <a:r>
              <a:rPr lang="en-AU" dirty="0"/>
              <a:t>WHERE married = </a:t>
            </a:r>
            <a:r>
              <a:rPr lang="en-AU" dirty="0" smtClean="0"/>
              <a:t>'N‘;</a:t>
            </a:r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r>
              <a:rPr lang="en-AU" dirty="0"/>
              <a:t>SELECT </a:t>
            </a:r>
            <a:r>
              <a:rPr lang="en-AU" dirty="0" err="1" smtClean="0"/>
              <a:t>dbms_xplan.display_cursor</a:t>
            </a:r>
            <a:endParaRPr lang="en-AU" dirty="0" smtClean="0"/>
          </a:p>
          <a:p>
            <a:pPr marL="0" indent="0">
              <a:buNone/>
            </a:pPr>
            <a:r>
              <a:rPr lang="en-AU" dirty="0" smtClean="0"/>
              <a:t>(</a:t>
            </a:r>
            <a:r>
              <a:rPr lang="en-AU" dirty="0"/>
              <a:t>'5zyycq4y22j9g',format=&gt;'ALLSTATS LAST')</a:t>
            </a:r>
          </a:p>
          <a:p>
            <a:pPr marL="0" indent="0">
              <a:buNone/>
            </a:pPr>
            <a:r>
              <a:rPr lang="en-AU" dirty="0"/>
              <a:t>FROM </a:t>
            </a:r>
            <a:r>
              <a:rPr lang="en-AU" dirty="0" smtClean="0"/>
              <a:t>dual;</a:t>
            </a:r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586" y="4003404"/>
            <a:ext cx="8451088" cy="1202482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4535071" y="4824057"/>
            <a:ext cx="1385505" cy="464990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Rectangle 4"/>
          <p:cNvSpPr/>
          <p:nvPr/>
        </p:nvSpPr>
        <p:spPr>
          <a:xfrm>
            <a:off x="5920576" y="5205886"/>
            <a:ext cx="1567737" cy="3084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b="1" dirty="0" smtClean="0">
                <a:solidFill>
                  <a:srgbClr val="FF0000"/>
                </a:solidFill>
              </a:rPr>
              <a:t>Now it gets it right</a:t>
            </a:r>
            <a:endParaRPr lang="en-A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71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28" y="1443615"/>
            <a:ext cx="4695373" cy="4146027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1045414" y="1290939"/>
            <a:ext cx="973474" cy="1185310"/>
            <a:chOff x="2245010" y="0"/>
            <a:chExt cx="973474" cy="118531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13" name="Group 12"/>
          <p:cNvGrpSpPr/>
          <p:nvPr/>
        </p:nvGrpSpPr>
        <p:grpSpPr>
          <a:xfrm>
            <a:off x="4123140" y="1981612"/>
            <a:ext cx="973474" cy="1185310"/>
            <a:chOff x="2245010" y="0"/>
            <a:chExt cx="973474" cy="1185310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18" name="Group 17"/>
          <p:cNvGrpSpPr/>
          <p:nvPr/>
        </p:nvGrpSpPr>
        <p:grpSpPr>
          <a:xfrm>
            <a:off x="99955" y="2559768"/>
            <a:ext cx="973474" cy="1185310"/>
            <a:chOff x="2245010" y="0"/>
            <a:chExt cx="973474" cy="1185310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3434451" y="1371237"/>
            <a:ext cx="973474" cy="1185310"/>
            <a:chOff x="2245010" y="0"/>
            <a:chExt cx="973474" cy="1185310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28" name="Group 27"/>
          <p:cNvGrpSpPr/>
          <p:nvPr/>
        </p:nvGrpSpPr>
        <p:grpSpPr>
          <a:xfrm>
            <a:off x="2495158" y="1003059"/>
            <a:ext cx="973474" cy="1185310"/>
            <a:chOff x="2245010" y="0"/>
            <a:chExt cx="973474" cy="1185310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33" name="Group 32"/>
          <p:cNvGrpSpPr/>
          <p:nvPr/>
        </p:nvGrpSpPr>
        <p:grpSpPr>
          <a:xfrm>
            <a:off x="1866691" y="1181930"/>
            <a:ext cx="973474" cy="1185310"/>
            <a:chOff x="2245010" y="0"/>
            <a:chExt cx="973474" cy="1185310"/>
          </a:xfrm>
        </p:grpSpPr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38" name="Group 37"/>
          <p:cNvGrpSpPr/>
          <p:nvPr/>
        </p:nvGrpSpPr>
        <p:grpSpPr>
          <a:xfrm>
            <a:off x="1260063" y="1667338"/>
            <a:ext cx="973474" cy="1185310"/>
            <a:chOff x="2245010" y="0"/>
            <a:chExt cx="973474" cy="1185310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43" name="Group 42"/>
          <p:cNvGrpSpPr/>
          <p:nvPr/>
        </p:nvGrpSpPr>
        <p:grpSpPr>
          <a:xfrm>
            <a:off x="582390" y="1900514"/>
            <a:ext cx="973474" cy="1185310"/>
            <a:chOff x="2245010" y="0"/>
            <a:chExt cx="973474" cy="1185310"/>
          </a:xfrm>
        </p:grpSpPr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48" name="Group 47"/>
          <p:cNvGrpSpPr/>
          <p:nvPr/>
        </p:nvGrpSpPr>
        <p:grpSpPr>
          <a:xfrm>
            <a:off x="970417" y="2374358"/>
            <a:ext cx="973474" cy="1185310"/>
            <a:chOff x="2245010" y="0"/>
            <a:chExt cx="973474" cy="1185310"/>
          </a:xfrm>
        </p:grpSpPr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53" name="Group 52"/>
          <p:cNvGrpSpPr/>
          <p:nvPr/>
        </p:nvGrpSpPr>
        <p:grpSpPr>
          <a:xfrm>
            <a:off x="288228" y="3205618"/>
            <a:ext cx="973474" cy="1185310"/>
            <a:chOff x="2245010" y="0"/>
            <a:chExt cx="973474" cy="1185310"/>
          </a:xfrm>
        </p:grpSpPr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58" name="Group 57"/>
          <p:cNvGrpSpPr/>
          <p:nvPr/>
        </p:nvGrpSpPr>
        <p:grpSpPr>
          <a:xfrm>
            <a:off x="590994" y="3233999"/>
            <a:ext cx="973474" cy="1185310"/>
            <a:chOff x="2245010" y="0"/>
            <a:chExt cx="973474" cy="1185310"/>
          </a:xfrm>
        </p:grpSpPr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63" name="Group 62"/>
          <p:cNvGrpSpPr/>
          <p:nvPr/>
        </p:nvGrpSpPr>
        <p:grpSpPr>
          <a:xfrm>
            <a:off x="1560826" y="2682325"/>
            <a:ext cx="973474" cy="1185310"/>
            <a:chOff x="2245010" y="0"/>
            <a:chExt cx="973474" cy="1185310"/>
          </a:xfrm>
        </p:grpSpPr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68" name="Group 67"/>
          <p:cNvGrpSpPr/>
          <p:nvPr/>
        </p:nvGrpSpPr>
        <p:grpSpPr>
          <a:xfrm>
            <a:off x="1989924" y="1889684"/>
            <a:ext cx="973474" cy="1185310"/>
            <a:chOff x="2245010" y="0"/>
            <a:chExt cx="973474" cy="1185310"/>
          </a:xfrm>
        </p:grpSpPr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73" name="Group 72"/>
          <p:cNvGrpSpPr/>
          <p:nvPr/>
        </p:nvGrpSpPr>
        <p:grpSpPr>
          <a:xfrm>
            <a:off x="2781771" y="1870329"/>
            <a:ext cx="973474" cy="1185310"/>
            <a:chOff x="2245010" y="0"/>
            <a:chExt cx="973474" cy="1185310"/>
          </a:xfrm>
        </p:grpSpPr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78" name="Group 77"/>
          <p:cNvGrpSpPr/>
          <p:nvPr/>
        </p:nvGrpSpPr>
        <p:grpSpPr>
          <a:xfrm>
            <a:off x="3500560" y="2354309"/>
            <a:ext cx="973474" cy="1185310"/>
            <a:chOff x="2245010" y="0"/>
            <a:chExt cx="973474" cy="1185310"/>
          </a:xfrm>
        </p:grpSpPr>
        <p:pic>
          <p:nvPicPr>
            <p:cNvPr id="79" name="Picture 7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83" name="Group 82"/>
          <p:cNvGrpSpPr/>
          <p:nvPr/>
        </p:nvGrpSpPr>
        <p:grpSpPr>
          <a:xfrm>
            <a:off x="311006" y="3180932"/>
            <a:ext cx="973474" cy="1185310"/>
            <a:chOff x="2245010" y="0"/>
            <a:chExt cx="973474" cy="1185310"/>
          </a:xfrm>
        </p:grpSpPr>
        <p:pic>
          <p:nvPicPr>
            <p:cNvPr id="84" name="Picture 8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85" name="Picture 8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86" name="Picture 8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87" name="Picture 8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88" name="Group 87"/>
          <p:cNvGrpSpPr/>
          <p:nvPr/>
        </p:nvGrpSpPr>
        <p:grpSpPr>
          <a:xfrm>
            <a:off x="1432272" y="3272824"/>
            <a:ext cx="973474" cy="1185310"/>
            <a:chOff x="2245010" y="0"/>
            <a:chExt cx="973474" cy="1185310"/>
          </a:xfrm>
        </p:grpSpPr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91" name="Picture 9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92" name="Picture 9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93" name="Group 92"/>
          <p:cNvGrpSpPr/>
          <p:nvPr/>
        </p:nvGrpSpPr>
        <p:grpSpPr>
          <a:xfrm>
            <a:off x="2292521" y="3122881"/>
            <a:ext cx="973474" cy="1185310"/>
            <a:chOff x="2245010" y="0"/>
            <a:chExt cx="973474" cy="1185310"/>
          </a:xfrm>
        </p:grpSpPr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95" name="Picture 9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97" name="Picture 9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98" name="Group 97"/>
          <p:cNvGrpSpPr/>
          <p:nvPr/>
        </p:nvGrpSpPr>
        <p:grpSpPr>
          <a:xfrm>
            <a:off x="3329788" y="2955964"/>
            <a:ext cx="973474" cy="1185310"/>
            <a:chOff x="2245010" y="0"/>
            <a:chExt cx="973474" cy="1185310"/>
          </a:xfrm>
        </p:grpSpPr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100" name="Picture 9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01" name="Picture 10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02" name="Picture 10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103" name="Group 102"/>
          <p:cNvGrpSpPr/>
          <p:nvPr/>
        </p:nvGrpSpPr>
        <p:grpSpPr>
          <a:xfrm>
            <a:off x="3108651" y="3456449"/>
            <a:ext cx="973474" cy="1185310"/>
            <a:chOff x="2245010" y="0"/>
            <a:chExt cx="973474" cy="1185310"/>
          </a:xfrm>
        </p:grpSpPr>
        <p:pic>
          <p:nvPicPr>
            <p:cNvPr id="104" name="Picture 10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105" name="Picture 10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06" name="Picture 10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07" name="Picture 10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108" name="Group 107"/>
          <p:cNvGrpSpPr/>
          <p:nvPr/>
        </p:nvGrpSpPr>
        <p:grpSpPr>
          <a:xfrm>
            <a:off x="3837598" y="3605035"/>
            <a:ext cx="973474" cy="1185310"/>
            <a:chOff x="2245010" y="0"/>
            <a:chExt cx="973474" cy="1185310"/>
          </a:xfrm>
        </p:grpSpPr>
        <p:pic>
          <p:nvPicPr>
            <p:cNvPr id="109" name="Picture 10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110" name="Picture 10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12" name="Picture 1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113" name="Group 112"/>
          <p:cNvGrpSpPr/>
          <p:nvPr/>
        </p:nvGrpSpPr>
        <p:grpSpPr>
          <a:xfrm>
            <a:off x="4025081" y="2815609"/>
            <a:ext cx="973474" cy="1185310"/>
            <a:chOff x="2245010" y="0"/>
            <a:chExt cx="973474" cy="1185310"/>
          </a:xfrm>
        </p:grpSpPr>
        <p:pic>
          <p:nvPicPr>
            <p:cNvPr id="114" name="Picture 1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115" name="Picture 1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16" name="Picture 1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sp>
        <p:nvSpPr>
          <p:cNvPr id="118" name="Rectangle 2"/>
          <p:cNvSpPr txBox="1">
            <a:spLocks noGrp="1" noChangeArrowheads="1"/>
          </p:cNvSpPr>
          <p:nvPr>
            <p:ph idx="1"/>
          </p:nvPr>
        </p:nvSpPr>
        <p:spPr bwMode="auto">
          <a:xfrm>
            <a:off x="5516985" y="3818014"/>
            <a:ext cx="3571563" cy="1341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9pPr>
          </a:lstStyle>
          <a:p>
            <a:pPr marL="0" indent="0" algn="l" eaLnBrk="1" hangingPunct="1">
              <a:buNone/>
            </a:pPr>
            <a:r>
              <a:rPr lang="en-AU" sz="1600" b="1" kern="0" dirty="0" smtClean="0">
                <a:solidFill>
                  <a:srgbClr val="00B050"/>
                </a:solidFill>
              </a:rPr>
              <a:t>MARRIED = ‘N’</a:t>
            </a:r>
          </a:p>
          <a:p>
            <a:pPr marL="0" indent="0" algn="l" eaLnBrk="1" hangingPunct="1">
              <a:buNone/>
            </a:pPr>
            <a:endParaRPr lang="en-AU" sz="1600" b="1" kern="0" dirty="0" smtClean="0">
              <a:solidFill>
                <a:schemeClr val="tx1"/>
              </a:solidFill>
            </a:endParaRPr>
          </a:p>
          <a:p>
            <a:pPr marL="0" indent="0" algn="l" eaLnBrk="1" hangingPunct="1">
              <a:buNone/>
            </a:pPr>
            <a:r>
              <a:rPr lang="en-AU" sz="1600" b="1" kern="0" dirty="0">
                <a:solidFill>
                  <a:schemeClr val="tx1"/>
                </a:solidFill>
              </a:rPr>
              <a:t>AND AGE &gt;=25 AND AGE &lt;30</a:t>
            </a:r>
          </a:p>
          <a:p>
            <a:pPr marL="0" indent="0" algn="l" eaLnBrk="1" hangingPunct="1">
              <a:buNone/>
            </a:pPr>
            <a:r>
              <a:rPr lang="en-AU" sz="1600" b="1" kern="0" dirty="0" smtClean="0">
                <a:solidFill>
                  <a:schemeClr val="tx1"/>
                </a:solidFill>
              </a:rPr>
              <a:t>AND HEIGHT &gt;= 6ft 2 in</a:t>
            </a:r>
          </a:p>
          <a:p>
            <a:pPr marL="0" indent="0" algn="l" eaLnBrk="1" hangingPunct="1">
              <a:buNone/>
            </a:pPr>
            <a:r>
              <a:rPr lang="en-AU" sz="1600" b="1" kern="0" dirty="0" smtClean="0">
                <a:solidFill>
                  <a:schemeClr val="tx1"/>
                </a:solidFill>
              </a:rPr>
              <a:t>AND JOB=‘DBA’</a:t>
            </a:r>
          </a:p>
        </p:txBody>
      </p:sp>
      <p:sp>
        <p:nvSpPr>
          <p:cNvPr id="119" name="Up Arrow 118"/>
          <p:cNvSpPr/>
          <p:nvPr/>
        </p:nvSpPr>
        <p:spPr>
          <a:xfrm rot="5400000">
            <a:off x="6929499" y="2775221"/>
            <a:ext cx="272776" cy="480209"/>
          </a:xfrm>
          <a:prstGeom prst="up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20" name="Picture 1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019" y="2209624"/>
            <a:ext cx="897467" cy="1332250"/>
          </a:xfrm>
          <a:prstGeom prst="rect">
            <a:avLst/>
          </a:prstGeom>
        </p:spPr>
      </p:pic>
      <p:sp>
        <p:nvSpPr>
          <p:cNvPr id="121" name="Rectangle 2"/>
          <p:cNvSpPr txBox="1">
            <a:spLocks noChangeArrowheads="1"/>
          </p:cNvSpPr>
          <p:nvPr/>
        </p:nvSpPr>
        <p:spPr bwMode="auto">
          <a:xfrm>
            <a:off x="7472289" y="2220807"/>
            <a:ext cx="1391592" cy="1734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marL="1714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5143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2pPr>
            <a:lvl3pPr marL="8572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3pPr>
            <a:lvl4pPr marL="12001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4pPr>
            <a:lvl5pPr marL="15430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5pPr>
            <a:lvl6pPr marL="4572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6pPr>
            <a:lvl7pPr marL="9144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7pPr>
            <a:lvl8pPr marL="13716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8pPr>
            <a:lvl9pPr marL="18288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AU" sz="2000" b="1" kern="0" dirty="0" smtClean="0">
                <a:solidFill>
                  <a:schemeClr val="tx1"/>
                </a:solidFill>
              </a:rPr>
              <a:t>How many of these are there likely to be?</a:t>
            </a:r>
          </a:p>
        </p:txBody>
      </p:sp>
      <p:sp>
        <p:nvSpPr>
          <p:cNvPr id="122" name="Up Arrow 121"/>
          <p:cNvSpPr/>
          <p:nvPr/>
        </p:nvSpPr>
        <p:spPr>
          <a:xfrm rot="5400000">
            <a:off x="5385187" y="2768511"/>
            <a:ext cx="272776" cy="480209"/>
          </a:xfrm>
          <a:prstGeom prst="up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4" name="Rectangle 123"/>
          <p:cNvSpPr/>
          <p:nvPr/>
        </p:nvSpPr>
        <p:spPr>
          <a:xfrm>
            <a:off x="136075" y="4877046"/>
            <a:ext cx="24352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600" b="1" kern="0" dirty="0"/>
              <a:t>There are </a:t>
            </a:r>
            <a:r>
              <a:rPr lang="en-AU" sz="1600" b="1" kern="0" dirty="0" smtClean="0"/>
              <a:t>11 </a:t>
            </a:r>
            <a:r>
              <a:rPr lang="en-AU" sz="1600" b="1" kern="0" dirty="0"/>
              <a:t>million </a:t>
            </a:r>
            <a:r>
              <a:rPr lang="en-AU" sz="1600" b="1" kern="0" dirty="0" smtClean="0"/>
              <a:t>males</a:t>
            </a:r>
          </a:p>
          <a:p>
            <a:r>
              <a:rPr lang="en-AU" sz="1600" b="1" kern="0" dirty="0" smtClean="0"/>
              <a:t>in Australia</a:t>
            </a:r>
            <a:endParaRPr lang="en-AU" dirty="0"/>
          </a:p>
        </p:txBody>
      </p:sp>
      <p:sp>
        <p:nvSpPr>
          <p:cNvPr id="123" name="Rectangle 2"/>
          <p:cNvSpPr txBox="1">
            <a:spLocks noChangeArrowheads="1"/>
          </p:cNvSpPr>
          <p:nvPr/>
        </p:nvSpPr>
        <p:spPr bwMode="auto">
          <a:xfrm>
            <a:off x="5184838" y="325562"/>
            <a:ext cx="3571563" cy="1341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marL="1714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5143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2pPr>
            <a:lvl3pPr marL="8572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3pPr>
            <a:lvl4pPr marL="12001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4pPr>
            <a:lvl5pPr marL="15430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5pPr>
            <a:lvl6pPr marL="4572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6pPr>
            <a:lvl7pPr marL="9144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7pPr>
            <a:lvl8pPr marL="13716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8pPr>
            <a:lvl9pPr marL="18288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9pPr>
          </a:lstStyle>
          <a:p>
            <a:pPr marL="0" indent="0" algn="l" eaLnBrk="1" hangingPunct="1">
              <a:buNone/>
            </a:pPr>
            <a:r>
              <a:rPr lang="en-AU" sz="1600" b="1" kern="0" dirty="0" smtClean="0">
                <a:solidFill>
                  <a:srgbClr val="00B050"/>
                </a:solidFill>
              </a:rPr>
              <a:t>MARRIED </a:t>
            </a:r>
            <a:r>
              <a:rPr lang="en-AU" sz="1600" b="1" kern="0" dirty="0">
                <a:solidFill>
                  <a:srgbClr val="00B050"/>
                </a:solidFill>
              </a:rPr>
              <a:t>= </a:t>
            </a:r>
            <a:r>
              <a:rPr lang="en-AU" sz="1600" b="1" kern="0" dirty="0" smtClean="0">
                <a:solidFill>
                  <a:srgbClr val="00B050"/>
                </a:solidFill>
              </a:rPr>
              <a:t>‘N’                      </a:t>
            </a:r>
            <a:r>
              <a:rPr lang="en-AU" sz="1600" b="1" kern="0" dirty="0">
                <a:solidFill>
                  <a:srgbClr val="00B050"/>
                </a:solidFill>
                <a:sym typeface="Wingdings" panose="05000000000000000000" pitchFamily="2" charset="2"/>
              </a:rPr>
              <a:t>     </a:t>
            </a:r>
            <a:r>
              <a:rPr lang="en-AU" sz="1600" b="1" kern="0" dirty="0" smtClean="0">
                <a:solidFill>
                  <a:srgbClr val="00B050"/>
                </a:solidFill>
                <a:sym typeface="Wingdings" panose="05000000000000000000" pitchFamily="2" charset="2"/>
              </a:rPr>
              <a:t>40% </a:t>
            </a:r>
            <a:endParaRPr lang="en-AU" sz="1600" b="1" kern="0" dirty="0">
              <a:solidFill>
                <a:srgbClr val="00B050"/>
              </a:solidFill>
              <a:sym typeface="Wingdings" panose="05000000000000000000" pitchFamily="2" charset="2"/>
            </a:endParaRPr>
          </a:p>
          <a:p>
            <a:pPr marL="0" indent="0" algn="l" eaLnBrk="1" hangingPunct="1">
              <a:buFont typeface="Arial" panose="020B0604020202020204" pitchFamily="34" charset="0"/>
              <a:buNone/>
            </a:pPr>
            <a:endParaRPr lang="en-AU" sz="1600" b="1" kern="0" dirty="0" smtClean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466644" y="622249"/>
            <a:ext cx="403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en-A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22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28899" y="-61546"/>
            <a:ext cx="5652044" cy="562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marL="1714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5143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2pPr>
            <a:lvl3pPr marL="8572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3pPr>
            <a:lvl4pPr marL="12001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4pPr>
            <a:lvl5pPr marL="15430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5pPr>
            <a:lvl6pPr marL="4572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6pPr>
            <a:lvl7pPr marL="9144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7pPr>
            <a:lvl8pPr marL="13716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8pPr>
            <a:lvl9pPr marL="18288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AU" sz="2000" b="1" kern="0" dirty="0" smtClean="0">
                <a:solidFill>
                  <a:schemeClr val="tx1"/>
                </a:solidFill>
              </a:rPr>
              <a:t>Age statistics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7191" y="501083"/>
            <a:ext cx="3581400" cy="4724400"/>
          </a:xfrm>
          <a:prstGeom prst="rect">
            <a:avLst/>
          </a:prstGeom>
        </p:spPr>
      </p:pic>
      <p:sp>
        <p:nvSpPr>
          <p:cNvPr id="5" name="Rectangle 2"/>
          <p:cNvSpPr txBox="1">
            <a:spLocks noGrp="1" noChangeArrowheads="1"/>
          </p:cNvSpPr>
          <p:nvPr>
            <p:ph idx="1"/>
          </p:nvPr>
        </p:nvSpPr>
        <p:spPr bwMode="auto">
          <a:xfrm>
            <a:off x="1549134" y="1431291"/>
            <a:ext cx="2547911" cy="1341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9pPr>
          </a:lstStyle>
          <a:p>
            <a:pPr marL="0" indent="0" eaLnBrk="1" hangingPunct="1">
              <a:buNone/>
            </a:pPr>
            <a:r>
              <a:rPr lang="en-AU" sz="1600" b="1" kern="0" dirty="0" smtClean="0">
                <a:solidFill>
                  <a:schemeClr val="tx1"/>
                </a:solidFill>
              </a:rPr>
              <a:t>8.2% of men are BETWEEN 25 and 29</a:t>
            </a:r>
          </a:p>
        </p:txBody>
      </p:sp>
      <p:sp>
        <p:nvSpPr>
          <p:cNvPr id="6" name="Oval 5"/>
          <p:cNvSpPr/>
          <p:nvPr/>
        </p:nvSpPr>
        <p:spPr>
          <a:xfrm>
            <a:off x="1227732" y="1431291"/>
            <a:ext cx="3190716" cy="121721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4253345" y="2313709"/>
            <a:ext cx="1939637" cy="145010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8438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28899" y="-61546"/>
            <a:ext cx="5652044" cy="562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marL="1714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5143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2pPr>
            <a:lvl3pPr marL="8572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3pPr>
            <a:lvl4pPr marL="12001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4pPr>
            <a:lvl5pPr marL="15430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5pPr>
            <a:lvl6pPr marL="4572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6pPr>
            <a:lvl7pPr marL="9144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7pPr>
            <a:lvl8pPr marL="13716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8pPr>
            <a:lvl9pPr marL="18288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AU" sz="2000" b="1" kern="0" dirty="0" smtClean="0">
                <a:solidFill>
                  <a:schemeClr val="tx1"/>
                </a:solidFill>
              </a:rPr>
              <a:t>Age statistics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463" y="952236"/>
            <a:ext cx="4641630" cy="487200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4503" y="952235"/>
            <a:ext cx="2399144" cy="4631135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6166518" y="2920817"/>
            <a:ext cx="2517129" cy="236824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131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44102" y="1508044"/>
            <a:ext cx="634567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100" dirty="0"/>
              <a:t>SELECT /*+ GATHER_PLAN_STATISTICS */  COUNT(*)</a:t>
            </a:r>
          </a:p>
          <a:p>
            <a:r>
              <a:rPr lang="en-AU" sz="2100" dirty="0"/>
              <a:t>FROM   men</a:t>
            </a:r>
          </a:p>
          <a:p>
            <a:r>
              <a:rPr lang="en-AU" sz="2100" dirty="0"/>
              <a:t>WHERE age  &gt;=25 and age &lt; 30;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489" y="3145276"/>
            <a:ext cx="7184327" cy="1054842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4614012" y="3881265"/>
            <a:ext cx="1240780" cy="223667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415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525" y="1810115"/>
            <a:ext cx="1237152" cy="106566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566352" y="105804"/>
            <a:ext cx="19201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latin typeface="Albertus (W1)" pitchFamily="34" charset="0"/>
              </a:rPr>
              <a:t>WARNING</a:t>
            </a:r>
            <a:endParaRPr lang="en-AU" sz="2800" dirty="0"/>
          </a:p>
        </p:txBody>
      </p:sp>
      <p:sp>
        <p:nvSpPr>
          <p:cNvPr id="6" name="Rectangle 5"/>
          <p:cNvSpPr/>
          <p:nvPr/>
        </p:nvSpPr>
        <p:spPr>
          <a:xfrm>
            <a:off x="2201402" y="2173671"/>
            <a:ext cx="664797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i="1" dirty="0" smtClean="0">
                <a:latin typeface="Albertus (W1)" pitchFamily="34" charset="0"/>
              </a:rPr>
              <a:t>This presentation contains material which is not politically correct</a:t>
            </a:r>
          </a:p>
          <a:p>
            <a:endParaRPr lang="en-US" sz="1600" b="1" i="1" dirty="0">
              <a:latin typeface="Albertus (W1)" pitchFamily="34" charset="0"/>
            </a:endParaRPr>
          </a:p>
          <a:p>
            <a:r>
              <a:rPr lang="en-US" sz="1600" b="1" i="1" dirty="0" smtClean="0">
                <a:latin typeface="Albertus (W1)" pitchFamily="34" charset="0"/>
              </a:rPr>
              <a:t>Includes adult concepts</a:t>
            </a:r>
          </a:p>
          <a:p>
            <a:endParaRPr lang="en-US" sz="1600" b="1" i="1" dirty="0">
              <a:latin typeface="Albertus (W1)" pitchFamily="34" charset="0"/>
            </a:endParaRPr>
          </a:p>
          <a:p>
            <a:r>
              <a:rPr lang="en-US" sz="1600" b="1" i="1" dirty="0" smtClean="0">
                <a:latin typeface="Albertus (W1)" pitchFamily="34" charset="0"/>
              </a:rPr>
              <a:t>May contain strong language</a:t>
            </a:r>
          </a:p>
        </p:txBody>
      </p:sp>
    </p:spTree>
    <p:extLst>
      <p:ext uri="{BB962C8B-B14F-4D97-AF65-F5344CB8AC3E}">
        <p14:creationId xmlns:p14="http://schemas.microsoft.com/office/powerpoint/2010/main" val="397044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281049" y="414593"/>
            <a:ext cx="7781860" cy="5487977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AU" dirty="0"/>
              <a:t>create or replace function </a:t>
            </a:r>
            <a:r>
              <a:rPr lang="en-AU" dirty="0" err="1"/>
              <a:t>raw_to_num</a:t>
            </a:r>
            <a:r>
              <a:rPr lang="en-AU" dirty="0"/>
              <a:t>(</a:t>
            </a:r>
            <a:r>
              <a:rPr lang="en-AU" dirty="0" err="1"/>
              <a:t>i_raw</a:t>
            </a:r>
            <a:r>
              <a:rPr lang="en-AU" dirty="0"/>
              <a:t> raw)</a:t>
            </a:r>
          </a:p>
          <a:p>
            <a:pPr marL="0" indent="0">
              <a:buNone/>
            </a:pPr>
            <a:r>
              <a:rPr lang="en-AU" dirty="0"/>
              <a:t>return number  as </a:t>
            </a:r>
            <a:r>
              <a:rPr lang="en-AU" dirty="0" err="1"/>
              <a:t>m_n</a:t>
            </a:r>
            <a:r>
              <a:rPr lang="en-AU" dirty="0"/>
              <a:t> number;</a:t>
            </a:r>
          </a:p>
          <a:p>
            <a:pPr marL="0" indent="0">
              <a:buNone/>
            </a:pPr>
            <a:r>
              <a:rPr lang="en-AU" dirty="0"/>
              <a:t>begin</a:t>
            </a:r>
          </a:p>
          <a:p>
            <a:pPr marL="0" indent="0">
              <a:buNone/>
            </a:pPr>
            <a:r>
              <a:rPr lang="en-AU" dirty="0"/>
              <a:t>    </a:t>
            </a:r>
            <a:r>
              <a:rPr lang="en-AU" dirty="0" err="1"/>
              <a:t>dbms_stats.convert_raw_value</a:t>
            </a:r>
            <a:r>
              <a:rPr lang="en-AU" dirty="0"/>
              <a:t>(</a:t>
            </a:r>
            <a:r>
              <a:rPr lang="en-AU" dirty="0" err="1"/>
              <a:t>i_raw,m_n</a:t>
            </a:r>
            <a:r>
              <a:rPr lang="en-AU" dirty="0"/>
              <a:t>);</a:t>
            </a:r>
          </a:p>
          <a:p>
            <a:pPr marL="0" indent="0">
              <a:buNone/>
            </a:pPr>
            <a:r>
              <a:rPr lang="en-AU" dirty="0"/>
              <a:t>    return </a:t>
            </a:r>
            <a:r>
              <a:rPr lang="en-AU" dirty="0" err="1"/>
              <a:t>m_n</a:t>
            </a:r>
            <a:r>
              <a:rPr lang="en-AU" dirty="0"/>
              <a:t>;</a:t>
            </a:r>
          </a:p>
          <a:p>
            <a:pPr marL="0" indent="0">
              <a:buNone/>
            </a:pPr>
            <a:r>
              <a:rPr lang="en-AU" dirty="0"/>
              <a:t>end;</a:t>
            </a:r>
          </a:p>
          <a:p>
            <a:pPr marL="0" indent="0">
              <a:buNone/>
            </a:pPr>
            <a:r>
              <a:rPr lang="en-AU" dirty="0"/>
              <a:t>/ </a:t>
            </a:r>
          </a:p>
          <a:p>
            <a:pPr marL="0" indent="0">
              <a:buNone/>
            </a:pPr>
            <a:r>
              <a:rPr lang="en-AU" dirty="0"/>
              <a:t> </a:t>
            </a:r>
          </a:p>
          <a:p>
            <a:pPr marL="0" indent="0">
              <a:buNone/>
            </a:pPr>
            <a:r>
              <a:rPr lang="en-AU" dirty="0"/>
              <a:t>create or replace function </a:t>
            </a:r>
            <a:r>
              <a:rPr lang="en-AU" dirty="0" err="1"/>
              <a:t>raw_to_date</a:t>
            </a:r>
            <a:r>
              <a:rPr lang="en-AU" dirty="0"/>
              <a:t>(</a:t>
            </a:r>
            <a:r>
              <a:rPr lang="en-AU" dirty="0" err="1"/>
              <a:t>i_raw</a:t>
            </a:r>
            <a:r>
              <a:rPr lang="en-AU" dirty="0"/>
              <a:t> raw)</a:t>
            </a:r>
          </a:p>
          <a:p>
            <a:pPr marL="0" indent="0">
              <a:buNone/>
            </a:pPr>
            <a:r>
              <a:rPr lang="en-AU" dirty="0"/>
              <a:t>return date  as </a:t>
            </a:r>
            <a:r>
              <a:rPr lang="en-AU" dirty="0" err="1"/>
              <a:t>m_n</a:t>
            </a:r>
            <a:r>
              <a:rPr lang="en-AU" dirty="0"/>
              <a:t> date;</a:t>
            </a:r>
          </a:p>
          <a:p>
            <a:pPr marL="0" indent="0">
              <a:buNone/>
            </a:pPr>
            <a:r>
              <a:rPr lang="en-AU" dirty="0"/>
              <a:t>begin</a:t>
            </a:r>
          </a:p>
          <a:p>
            <a:pPr marL="0" indent="0">
              <a:buNone/>
            </a:pPr>
            <a:r>
              <a:rPr lang="en-AU" dirty="0"/>
              <a:t>    </a:t>
            </a:r>
            <a:r>
              <a:rPr lang="en-AU" dirty="0" err="1"/>
              <a:t>dbms_stats.convert_raw_value</a:t>
            </a:r>
            <a:r>
              <a:rPr lang="en-AU" dirty="0"/>
              <a:t>(</a:t>
            </a:r>
            <a:r>
              <a:rPr lang="en-AU" dirty="0" err="1"/>
              <a:t>i_raw,m_n</a:t>
            </a:r>
            <a:r>
              <a:rPr lang="en-AU" dirty="0"/>
              <a:t>);</a:t>
            </a:r>
          </a:p>
          <a:p>
            <a:pPr marL="0" indent="0">
              <a:buNone/>
            </a:pPr>
            <a:r>
              <a:rPr lang="en-AU" dirty="0"/>
              <a:t>    return </a:t>
            </a:r>
            <a:r>
              <a:rPr lang="en-AU" dirty="0" err="1"/>
              <a:t>m_n</a:t>
            </a:r>
            <a:r>
              <a:rPr lang="en-AU" dirty="0"/>
              <a:t>;</a:t>
            </a:r>
          </a:p>
          <a:p>
            <a:pPr marL="0" indent="0">
              <a:buNone/>
            </a:pPr>
            <a:r>
              <a:rPr lang="en-AU" dirty="0"/>
              <a:t>end;</a:t>
            </a:r>
          </a:p>
          <a:p>
            <a:pPr marL="0" indent="0">
              <a:buNone/>
            </a:pPr>
            <a:r>
              <a:rPr lang="en-AU" dirty="0"/>
              <a:t>/ </a:t>
            </a:r>
          </a:p>
          <a:p>
            <a:pPr marL="0" indent="0">
              <a:buNone/>
            </a:pPr>
            <a:r>
              <a:rPr lang="en-AU" dirty="0"/>
              <a:t> </a:t>
            </a:r>
          </a:p>
          <a:p>
            <a:pPr marL="0" indent="0">
              <a:buNone/>
            </a:pPr>
            <a:r>
              <a:rPr lang="en-AU" dirty="0"/>
              <a:t>create or replace function raw_to_varchar2(</a:t>
            </a:r>
            <a:r>
              <a:rPr lang="en-AU" dirty="0" err="1"/>
              <a:t>i_raw</a:t>
            </a:r>
            <a:r>
              <a:rPr lang="en-AU" dirty="0"/>
              <a:t> raw)</a:t>
            </a:r>
          </a:p>
          <a:p>
            <a:pPr marL="0" indent="0">
              <a:buNone/>
            </a:pPr>
            <a:r>
              <a:rPr lang="en-AU" dirty="0"/>
              <a:t>return varchar2  as </a:t>
            </a:r>
            <a:r>
              <a:rPr lang="en-AU" dirty="0" err="1"/>
              <a:t>m_n</a:t>
            </a:r>
            <a:r>
              <a:rPr lang="en-AU" dirty="0"/>
              <a:t> varchar2(20);</a:t>
            </a:r>
          </a:p>
          <a:p>
            <a:pPr marL="0" indent="0">
              <a:buNone/>
            </a:pPr>
            <a:r>
              <a:rPr lang="en-AU" dirty="0"/>
              <a:t>begin</a:t>
            </a:r>
          </a:p>
          <a:p>
            <a:pPr marL="0" indent="0">
              <a:buNone/>
            </a:pPr>
            <a:r>
              <a:rPr lang="en-AU" dirty="0"/>
              <a:t>    </a:t>
            </a:r>
            <a:r>
              <a:rPr lang="en-AU" dirty="0" err="1"/>
              <a:t>dbms_stats.convert_raw_value</a:t>
            </a:r>
            <a:r>
              <a:rPr lang="en-AU" dirty="0"/>
              <a:t>(</a:t>
            </a:r>
            <a:r>
              <a:rPr lang="en-AU" dirty="0" err="1"/>
              <a:t>i_raw,m_n</a:t>
            </a:r>
            <a:r>
              <a:rPr lang="en-AU" dirty="0"/>
              <a:t>);</a:t>
            </a:r>
          </a:p>
          <a:p>
            <a:pPr marL="0" indent="0">
              <a:buNone/>
            </a:pPr>
            <a:r>
              <a:rPr lang="en-AU" dirty="0"/>
              <a:t>    return </a:t>
            </a:r>
            <a:r>
              <a:rPr lang="en-AU" dirty="0" err="1"/>
              <a:t>m_n</a:t>
            </a:r>
            <a:r>
              <a:rPr lang="en-AU" dirty="0"/>
              <a:t>;</a:t>
            </a:r>
          </a:p>
          <a:p>
            <a:pPr marL="0" indent="0">
              <a:buNone/>
            </a:pPr>
            <a:r>
              <a:rPr lang="en-AU" dirty="0"/>
              <a:t>end;</a:t>
            </a:r>
          </a:p>
          <a:p>
            <a:pPr marL="0" indent="0">
              <a:buNone/>
            </a:pPr>
            <a:r>
              <a:rPr lang="en-AU" dirty="0" smtClean="0"/>
              <a:t>/</a:t>
            </a:r>
            <a:endParaRPr lang="en-AU" dirty="0"/>
          </a:p>
        </p:txBody>
      </p:sp>
      <p:sp>
        <p:nvSpPr>
          <p:cNvPr id="3" name="Rectangle 2"/>
          <p:cNvSpPr/>
          <p:nvPr/>
        </p:nvSpPr>
        <p:spPr>
          <a:xfrm>
            <a:off x="1281049" y="0"/>
            <a:ext cx="7192229" cy="308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http://jonathanlewis.wordpress.com/2006/11/29/low_value-high_value/ </a:t>
            </a:r>
          </a:p>
        </p:txBody>
      </p:sp>
    </p:spTree>
    <p:extLst>
      <p:ext uri="{BB962C8B-B14F-4D97-AF65-F5344CB8AC3E}">
        <p14:creationId xmlns:p14="http://schemas.microsoft.com/office/powerpoint/2010/main" val="255889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14238" y="979020"/>
            <a:ext cx="8433369" cy="454521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AU" dirty="0"/>
              <a:t>SELECT</a:t>
            </a:r>
          </a:p>
          <a:p>
            <a:pPr marL="0" indent="0">
              <a:buNone/>
            </a:pPr>
            <a:r>
              <a:rPr lang="en-AU" dirty="0"/>
              <a:t>        </a:t>
            </a:r>
            <a:r>
              <a:rPr lang="en-AU" dirty="0" err="1"/>
              <a:t>column_name</a:t>
            </a:r>
            <a:r>
              <a:rPr lang="en-AU" dirty="0"/>
              <a:t>,</a:t>
            </a:r>
          </a:p>
          <a:p>
            <a:pPr marL="0" indent="0">
              <a:buNone/>
            </a:pPr>
            <a:r>
              <a:rPr lang="en-AU" dirty="0"/>
              <a:t>        decode(</a:t>
            </a:r>
            <a:r>
              <a:rPr lang="en-AU" dirty="0" err="1"/>
              <a:t>data_type</a:t>
            </a:r>
            <a:r>
              <a:rPr lang="en-AU" dirty="0"/>
              <a:t>,</a:t>
            </a:r>
          </a:p>
          <a:p>
            <a:pPr marL="0" indent="0">
              <a:buNone/>
            </a:pPr>
            <a:r>
              <a:rPr lang="en-AU" dirty="0"/>
              <a:t>                'VARCHAR2',to_char(raw_to_varchar2(</a:t>
            </a:r>
            <a:r>
              <a:rPr lang="en-AU" dirty="0" err="1"/>
              <a:t>low_value</a:t>
            </a:r>
            <a:r>
              <a:rPr lang="en-AU" dirty="0"/>
              <a:t>)),</a:t>
            </a:r>
          </a:p>
          <a:p>
            <a:pPr marL="0" indent="0">
              <a:buNone/>
            </a:pPr>
            <a:r>
              <a:rPr lang="en-AU" dirty="0"/>
              <a:t>                'DATE',</a:t>
            </a:r>
            <a:r>
              <a:rPr lang="en-AU" dirty="0" err="1"/>
              <a:t>to_char</a:t>
            </a:r>
            <a:r>
              <a:rPr lang="en-AU" dirty="0"/>
              <a:t>(</a:t>
            </a:r>
            <a:r>
              <a:rPr lang="en-AU" dirty="0" err="1"/>
              <a:t>raw_to_date</a:t>
            </a:r>
            <a:r>
              <a:rPr lang="en-AU" dirty="0"/>
              <a:t>(</a:t>
            </a:r>
            <a:r>
              <a:rPr lang="en-AU" dirty="0" err="1"/>
              <a:t>low_value</a:t>
            </a:r>
            <a:r>
              <a:rPr lang="en-AU" dirty="0"/>
              <a:t>)),</a:t>
            </a:r>
          </a:p>
          <a:p>
            <a:pPr marL="0" indent="0">
              <a:buNone/>
            </a:pPr>
            <a:r>
              <a:rPr lang="en-AU" dirty="0"/>
              <a:t>                'NUMBER',</a:t>
            </a:r>
            <a:r>
              <a:rPr lang="en-AU" dirty="0" err="1"/>
              <a:t>to_char</a:t>
            </a:r>
            <a:r>
              <a:rPr lang="en-AU" dirty="0"/>
              <a:t>(round(</a:t>
            </a:r>
            <a:r>
              <a:rPr lang="en-AU" dirty="0" err="1"/>
              <a:t>raw_to_num</a:t>
            </a:r>
            <a:r>
              <a:rPr lang="en-AU" dirty="0"/>
              <a:t>(</a:t>
            </a:r>
            <a:r>
              <a:rPr lang="en-AU" dirty="0" err="1"/>
              <a:t>low_value</a:t>
            </a:r>
            <a:r>
              <a:rPr lang="en-AU" dirty="0"/>
              <a:t>),2))</a:t>
            </a:r>
          </a:p>
          <a:p>
            <a:pPr marL="0" indent="0">
              <a:buNone/>
            </a:pPr>
            <a:r>
              <a:rPr lang="en-AU" dirty="0"/>
              <a:t>        ) </a:t>
            </a:r>
            <a:r>
              <a:rPr lang="en-AU" dirty="0" err="1"/>
              <a:t>low_value</a:t>
            </a:r>
            <a:r>
              <a:rPr lang="en-AU" dirty="0"/>
              <a:t>,</a:t>
            </a:r>
          </a:p>
          <a:p>
            <a:pPr marL="0" indent="0">
              <a:buNone/>
            </a:pPr>
            <a:r>
              <a:rPr lang="en-AU" dirty="0"/>
              <a:t>        decode(</a:t>
            </a:r>
            <a:r>
              <a:rPr lang="en-AU" dirty="0" err="1"/>
              <a:t>data_type</a:t>
            </a:r>
            <a:r>
              <a:rPr lang="en-AU" dirty="0"/>
              <a:t>,</a:t>
            </a:r>
          </a:p>
          <a:p>
            <a:pPr marL="0" indent="0">
              <a:buNone/>
            </a:pPr>
            <a:r>
              <a:rPr lang="en-AU" dirty="0"/>
              <a:t>                'VARCHAR2',to_char(raw_to_varchar2(</a:t>
            </a:r>
            <a:r>
              <a:rPr lang="en-AU" dirty="0" err="1"/>
              <a:t>high_value</a:t>
            </a:r>
            <a:r>
              <a:rPr lang="en-AU" dirty="0"/>
              <a:t>)),</a:t>
            </a:r>
          </a:p>
          <a:p>
            <a:pPr marL="0" indent="0">
              <a:buNone/>
            </a:pPr>
            <a:r>
              <a:rPr lang="en-AU" dirty="0"/>
              <a:t>                'DATE',</a:t>
            </a:r>
            <a:r>
              <a:rPr lang="en-AU" dirty="0" err="1"/>
              <a:t>to_char</a:t>
            </a:r>
            <a:r>
              <a:rPr lang="en-AU" dirty="0"/>
              <a:t>(</a:t>
            </a:r>
            <a:r>
              <a:rPr lang="en-AU" dirty="0" err="1"/>
              <a:t>raw_to_date</a:t>
            </a:r>
            <a:r>
              <a:rPr lang="en-AU" dirty="0"/>
              <a:t>(</a:t>
            </a:r>
            <a:r>
              <a:rPr lang="en-AU" dirty="0" err="1"/>
              <a:t>high_value</a:t>
            </a:r>
            <a:r>
              <a:rPr lang="en-AU" dirty="0"/>
              <a:t>)),</a:t>
            </a:r>
          </a:p>
          <a:p>
            <a:pPr marL="0" indent="0">
              <a:buNone/>
            </a:pPr>
            <a:r>
              <a:rPr lang="en-AU" dirty="0"/>
              <a:t>                'NUMBER',</a:t>
            </a:r>
            <a:r>
              <a:rPr lang="en-AU" dirty="0" err="1"/>
              <a:t>to_char</a:t>
            </a:r>
            <a:r>
              <a:rPr lang="en-AU" dirty="0"/>
              <a:t>(round(</a:t>
            </a:r>
            <a:r>
              <a:rPr lang="en-AU" dirty="0" err="1"/>
              <a:t>raw_to_num</a:t>
            </a:r>
            <a:r>
              <a:rPr lang="en-AU" dirty="0"/>
              <a:t>(</a:t>
            </a:r>
            <a:r>
              <a:rPr lang="en-AU" dirty="0" err="1"/>
              <a:t>high_value</a:t>
            </a:r>
            <a:r>
              <a:rPr lang="en-AU" dirty="0"/>
              <a:t>),2))</a:t>
            </a:r>
          </a:p>
          <a:p>
            <a:pPr marL="0" indent="0">
              <a:buNone/>
            </a:pPr>
            <a:r>
              <a:rPr lang="en-AU" dirty="0"/>
              <a:t>        ) </a:t>
            </a:r>
            <a:r>
              <a:rPr lang="en-AU" dirty="0" err="1"/>
              <a:t>high_value</a:t>
            </a:r>
            <a:endParaRPr lang="en-AU" dirty="0"/>
          </a:p>
          <a:p>
            <a:pPr marL="0" indent="0">
              <a:buNone/>
            </a:pPr>
            <a:r>
              <a:rPr lang="en-AU" dirty="0"/>
              <a:t>FROM </a:t>
            </a:r>
            <a:r>
              <a:rPr lang="en-AU" dirty="0" err="1"/>
              <a:t>user_tab_columns</a:t>
            </a:r>
            <a:endParaRPr lang="en-AU" dirty="0"/>
          </a:p>
          <a:p>
            <a:pPr marL="0" indent="0">
              <a:buNone/>
            </a:pPr>
            <a:r>
              <a:rPr lang="en-AU" dirty="0"/>
              <a:t>WHERE </a:t>
            </a:r>
            <a:r>
              <a:rPr lang="en-AU" dirty="0" err="1"/>
              <a:t>table_name</a:t>
            </a:r>
            <a:r>
              <a:rPr lang="en-AU" dirty="0"/>
              <a:t>='MEN';</a:t>
            </a:r>
          </a:p>
        </p:txBody>
      </p:sp>
      <p:sp>
        <p:nvSpPr>
          <p:cNvPr id="3" name="Rectangle 2"/>
          <p:cNvSpPr/>
          <p:nvPr/>
        </p:nvSpPr>
        <p:spPr>
          <a:xfrm>
            <a:off x="1352680" y="186278"/>
            <a:ext cx="7192229" cy="308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http://jonathanlewis.wordpress.com/2006/11/29/low_value-high_value/ 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022195" y="2802405"/>
            <a:ext cx="1267093" cy="289451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Rounded Rectangle 4"/>
          <p:cNvSpPr/>
          <p:nvPr/>
        </p:nvSpPr>
        <p:spPr>
          <a:xfrm>
            <a:off x="1022194" y="4309959"/>
            <a:ext cx="1267093" cy="289451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0658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1059" y="541879"/>
            <a:ext cx="7010466" cy="5087396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1166921" y="3804518"/>
            <a:ext cx="6398259" cy="289451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724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614392" y="4251559"/>
            <a:ext cx="4885120" cy="5423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 smtClean="0"/>
              <a:t>5.10204… %  * 11,000,000 = 561,224</a:t>
            </a:r>
            <a:endParaRPr lang="en-AU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1217098" y="1317997"/>
            <a:ext cx="0" cy="807195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789217" y="1317997"/>
            <a:ext cx="0" cy="807195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1217098" y="1721593"/>
            <a:ext cx="6572121" cy="1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079079" y="2172782"/>
            <a:ext cx="276038" cy="3084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 smtClean="0"/>
              <a:t>0</a:t>
            </a:r>
            <a:endParaRPr lang="en-AU" dirty="0"/>
          </a:p>
        </p:txBody>
      </p:sp>
      <p:sp>
        <p:nvSpPr>
          <p:cNvPr id="9" name="Rectangle 8"/>
          <p:cNvSpPr/>
          <p:nvPr/>
        </p:nvSpPr>
        <p:spPr>
          <a:xfrm>
            <a:off x="7651198" y="2144696"/>
            <a:ext cx="367408" cy="3084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 smtClean="0"/>
              <a:t>98</a:t>
            </a:r>
            <a:endParaRPr lang="en-AU" dirty="0"/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3052205" y="1442690"/>
            <a:ext cx="1052" cy="55780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3701744" y="1442690"/>
            <a:ext cx="2103" cy="55780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2922811" y="2018573"/>
            <a:ext cx="367408" cy="3084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 smtClean="0"/>
              <a:t>25</a:t>
            </a:r>
            <a:endParaRPr lang="en-AU" dirty="0"/>
          </a:p>
        </p:txBody>
      </p:sp>
      <p:sp>
        <p:nvSpPr>
          <p:cNvPr id="16" name="Rectangle 15"/>
          <p:cNvSpPr/>
          <p:nvPr/>
        </p:nvSpPr>
        <p:spPr>
          <a:xfrm>
            <a:off x="3588949" y="2000496"/>
            <a:ext cx="367408" cy="3084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 smtClean="0"/>
              <a:t>30</a:t>
            </a:r>
            <a:endParaRPr lang="en-AU" dirty="0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3106515" y="2481200"/>
            <a:ext cx="595229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1181962" y="2775318"/>
            <a:ext cx="6652940" cy="0"/>
          </a:xfrm>
          <a:prstGeom prst="straightConnector1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1355117" y="3096933"/>
            <a:ext cx="6220510" cy="308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 smtClean="0"/>
              <a:t>SELECT TRUNC(11000000</a:t>
            </a:r>
            <a:r>
              <a:rPr lang="en-AU" dirty="0"/>
              <a:t>*(30-25)/(98)),</a:t>
            </a:r>
            <a:r>
              <a:rPr lang="en-AU" dirty="0" err="1"/>
              <a:t>trunc</a:t>
            </a:r>
            <a:r>
              <a:rPr lang="en-AU" dirty="0"/>
              <a:t>((30-25)/(98)*</a:t>
            </a:r>
            <a:r>
              <a:rPr lang="en-AU" dirty="0" smtClean="0"/>
              <a:t>100,6) </a:t>
            </a:r>
            <a:r>
              <a:rPr lang="en-AU" dirty="0"/>
              <a:t>from dual</a:t>
            </a:r>
          </a:p>
        </p:txBody>
      </p:sp>
    </p:spTree>
    <p:extLst>
      <p:ext uri="{BB962C8B-B14F-4D97-AF65-F5344CB8AC3E}">
        <p14:creationId xmlns:p14="http://schemas.microsoft.com/office/powerpoint/2010/main" val="3843506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8754" y="2590216"/>
            <a:ext cx="5648325" cy="2924175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309720" y="74507"/>
            <a:ext cx="7886700" cy="264160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sz="2400" dirty="0" smtClean="0"/>
              <a:t>Add a histogram</a:t>
            </a:r>
          </a:p>
          <a:p>
            <a:pPr marL="0" indent="0">
              <a:buNone/>
            </a:pPr>
            <a:endParaRPr lang="en-AU" sz="800" dirty="0"/>
          </a:p>
          <a:p>
            <a:pPr marL="0" indent="0">
              <a:spcBef>
                <a:spcPts val="0"/>
              </a:spcBef>
              <a:buNone/>
            </a:pPr>
            <a:r>
              <a:rPr lang="en-AU" dirty="0"/>
              <a:t>begin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dirty="0" err="1"/>
              <a:t>dbms_stats.gather_table_stats</a:t>
            </a:r>
            <a:r>
              <a:rPr lang="en-AU" dirty="0"/>
              <a:t>(</a:t>
            </a:r>
            <a:r>
              <a:rPr lang="en-AU" dirty="0" err="1"/>
              <a:t>ownname</a:t>
            </a:r>
            <a:r>
              <a:rPr lang="en-AU" dirty="0"/>
              <a:t>=&gt;'AUSOUG</a:t>
            </a:r>
            <a:r>
              <a:rPr lang="en-AU" dirty="0" smtClean="0"/>
              <a:t>',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dirty="0" err="1" smtClean="0"/>
              <a:t>tabname</a:t>
            </a:r>
            <a:r>
              <a:rPr lang="en-AU" dirty="0"/>
              <a:t>=&gt;'MEN',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dirty="0" err="1"/>
              <a:t>method_opt</a:t>
            </a:r>
            <a:r>
              <a:rPr lang="en-AU" dirty="0"/>
              <a:t> =&gt; </a:t>
            </a:r>
            <a:endParaRPr lang="en-A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AU" dirty="0" smtClean="0"/>
              <a:t>'for </a:t>
            </a:r>
            <a:r>
              <a:rPr lang="en-AU" dirty="0"/>
              <a:t>all columns size 1  for columns size auto married</a:t>
            </a:r>
            <a:r>
              <a:rPr lang="en-AU" dirty="0" smtClean="0"/>
              <a:t>, for columns size 254 </a:t>
            </a:r>
            <a:r>
              <a:rPr lang="en-AU" dirty="0"/>
              <a:t>age </a:t>
            </a:r>
            <a:r>
              <a:rPr lang="en-AU" dirty="0" smtClean="0"/>
              <a:t>' </a:t>
            </a:r>
            <a:r>
              <a:rPr lang="en-AU" dirty="0"/>
              <a:t>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dirty="0"/>
              <a:t>end;</a:t>
            </a: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Rounded Rectangle 3"/>
          <p:cNvSpPr/>
          <p:nvPr/>
        </p:nvSpPr>
        <p:spPr>
          <a:xfrm>
            <a:off x="1493793" y="3970524"/>
            <a:ext cx="5998246" cy="289451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9182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19380" y="1137148"/>
            <a:ext cx="4859020" cy="44102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2000" dirty="0"/>
              <a:t>SELECT </a:t>
            </a:r>
            <a:endParaRPr lang="en-AU" sz="2000" dirty="0" smtClean="0"/>
          </a:p>
          <a:p>
            <a:pPr marL="0" indent="0">
              <a:buNone/>
            </a:pPr>
            <a:r>
              <a:rPr lang="en-AU" sz="2000" dirty="0" err="1" smtClean="0"/>
              <a:t>trunc</a:t>
            </a:r>
            <a:r>
              <a:rPr lang="en-AU" sz="2000" dirty="0" smtClean="0"/>
              <a:t>(h.endpoint_value,2)</a:t>
            </a:r>
          </a:p>
          <a:p>
            <a:pPr marL="0" indent="0">
              <a:buNone/>
            </a:pPr>
            <a:r>
              <a:rPr lang="en-AU" sz="2000" dirty="0" smtClean="0"/>
              <a:t>,</a:t>
            </a:r>
            <a:r>
              <a:rPr lang="en-AU" sz="2000" dirty="0" err="1"/>
              <a:t>h.endpoint_repeat_count</a:t>
            </a:r>
            <a:endParaRPr lang="en-AU" sz="2000" dirty="0"/>
          </a:p>
          <a:p>
            <a:pPr marL="0" indent="0">
              <a:buNone/>
            </a:pPr>
            <a:r>
              <a:rPr lang="en-AU" sz="2000" dirty="0"/>
              <a:t>from </a:t>
            </a:r>
            <a:r>
              <a:rPr lang="en-AU" sz="2000" dirty="0" err="1"/>
              <a:t>user_tab_histograms</a:t>
            </a:r>
            <a:r>
              <a:rPr lang="en-AU" sz="2000" dirty="0"/>
              <a:t> h, </a:t>
            </a:r>
            <a:r>
              <a:rPr lang="en-AU" sz="2000" dirty="0" err="1"/>
              <a:t>user_tables</a:t>
            </a:r>
            <a:r>
              <a:rPr lang="en-AU" sz="2000" dirty="0"/>
              <a:t> t</a:t>
            </a:r>
          </a:p>
          <a:p>
            <a:pPr marL="0" indent="0">
              <a:buNone/>
            </a:pPr>
            <a:r>
              <a:rPr lang="en-AU" sz="2000" dirty="0"/>
              <a:t>WHERE </a:t>
            </a:r>
            <a:r>
              <a:rPr lang="en-AU" sz="2000" dirty="0" err="1"/>
              <a:t>t.table_name</a:t>
            </a:r>
            <a:r>
              <a:rPr lang="en-AU" sz="2000" dirty="0"/>
              <a:t>    </a:t>
            </a:r>
            <a:r>
              <a:rPr lang="en-AU" sz="2000" dirty="0" smtClean="0"/>
              <a:t> = </a:t>
            </a:r>
            <a:r>
              <a:rPr lang="en-AU" sz="2000" dirty="0" err="1"/>
              <a:t>h.table_name</a:t>
            </a:r>
            <a:endParaRPr lang="en-AU" sz="2000" dirty="0"/>
          </a:p>
          <a:p>
            <a:pPr marL="0" indent="0">
              <a:buNone/>
            </a:pPr>
            <a:r>
              <a:rPr lang="en-AU" sz="2000" dirty="0"/>
              <a:t>AND   </a:t>
            </a:r>
            <a:r>
              <a:rPr lang="en-AU" sz="2000" dirty="0" err="1"/>
              <a:t>h.table_name</a:t>
            </a:r>
            <a:r>
              <a:rPr lang="en-AU" sz="2000" dirty="0"/>
              <a:t>    </a:t>
            </a:r>
            <a:r>
              <a:rPr lang="en-AU" sz="2000" dirty="0" smtClean="0"/>
              <a:t>   = </a:t>
            </a:r>
            <a:r>
              <a:rPr lang="en-AU" sz="2000" dirty="0"/>
              <a:t>'MEN'</a:t>
            </a:r>
          </a:p>
          <a:p>
            <a:pPr marL="0" indent="0">
              <a:buNone/>
            </a:pPr>
            <a:r>
              <a:rPr lang="en-AU" sz="2000" dirty="0"/>
              <a:t>AND   </a:t>
            </a:r>
            <a:r>
              <a:rPr lang="en-AU" sz="2000" dirty="0" err="1"/>
              <a:t>h.column_name</a:t>
            </a:r>
            <a:r>
              <a:rPr lang="en-AU" sz="2000" dirty="0"/>
              <a:t>   = 'AGE' </a:t>
            </a:r>
          </a:p>
          <a:p>
            <a:pPr marL="0" indent="0">
              <a:buNone/>
            </a:pPr>
            <a:r>
              <a:rPr lang="en-AU" sz="2000" dirty="0"/>
              <a:t>ORDER BY </a:t>
            </a:r>
            <a:r>
              <a:rPr lang="en-AU" sz="2000" dirty="0" err="1"/>
              <a:t>endpoint_value</a:t>
            </a:r>
            <a:endParaRPr lang="en-AU" sz="2000" dirty="0"/>
          </a:p>
          <a:p>
            <a:pPr marL="0" indent="0">
              <a:buNone/>
            </a:pPr>
            <a:endParaRPr lang="en-AU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6133" y="1137148"/>
            <a:ext cx="3597063" cy="294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19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15103" y="1020127"/>
            <a:ext cx="7886700" cy="27526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/>
              <a:t>SELECT /*+ GATHER_PLAN_STATISTICS */  COUNT(*)</a:t>
            </a:r>
          </a:p>
          <a:p>
            <a:pPr marL="0" indent="0">
              <a:buNone/>
            </a:pPr>
            <a:r>
              <a:rPr lang="en-AU" dirty="0"/>
              <a:t>FROM   men</a:t>
            </a:r>
          </a:p>
          <a:p>
            <a:pPr marL="0" indent="0">
              <a:buNone/>
            </a:pPr>
            <a:r>
              <a:rPr lang="en-AU" dirty="0"/>
              <a:t>WHERE age  &gt;=25 and age &lt; 30</a:t>
            </a:r>
            <a:r>
              <a:rPr lang="en-AU" dirty="0" smtClean="0"/>
              <a:t>;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/>
              <a:t>SELECT </a:t>
            </a:r>
            <a:r>
              <a:rPr lang="en-AU" dirty="0" err="1"/>
              <a:t>dbms_xplan.display_cursor</a:t>
            </a:r>
            <a:r>
              <a:rPr lang="en-AU" dirty="0"/>
              <a:t>('6aub3fn962277',format=&gt;'ALLSTATS LAST')</a:t>
            </a:r>
          </a:p>
          <a:p>
            <a:pPr marL="0" indent="0">
              <a:buNone/>
            </a:pPr>
            <a:r>
              <a:rPr lang="en-AU" dirty="0"/>
              <a:t>FROM dual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794" y="3881119"/>
            <a:ext cx="8162545" cy="1303443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4087737" y="4723303"/>
            <a:ext cx="1451290" cy="289451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Rectangle 2"/>
          <p:cNvSpPr/>
          <p:nvPr/>
        </p:nvSpPr>
        <p:spPr>
          <a:xfrm>
            <a:off x="4674649" y="5138726"/>
            <a:ext cx="1835118" cy="3084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b="1" dirty="0" smtClean="0">
                <a:solidFill>
                  <a:srgbClr val="FF0000"/>
                </a:solidFill>
              </a:rPr>
              <a:t>Not perfect but better</a:t>
            </a:r>
            <a:endParaRPr lang="en-A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08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28" y="1443615"/>
            <a:ext cx="4695373" cy="4146027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1045414" y="1290939"/>
            <a:ext cx="973474" cy="1185310"/>
            <a:chOff x="2245010" y="0"/>
            <a:chExt cx="973474" cy="118531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13" name="Group 12"/>
          <p:cNvGrpSpPr/>
          <p:nvPr/>
        </p:nvGrpSpPr>
        <p:grpSpPr>
          <a:xfrm>
            <a:off x="4123140" y="1981612"/>
            <a:ext cx="973474" cy="1185310"/>
            <a:chOff x="2245010" y="0"/>
            <a:chExt cx="973474" cy="1185310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18" name="Group 17"/>
          <p:cNvGrpSpPr/>
          <p:nvPr/>
        </p:nvGrpSpPr>
        <p:grpSpPr>
          <a:xfrm>
            <a:off x="99955" y="2559768"/>
            <a:ext cx="973474" cy="1185310"/>
            <a:chOff x="2245010" y="0"/>
            <a:chExt cx="973474" cy="1185310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3434451" y="1371237"/>
            <a:ext cx="973474" cy="1185310"/>
            <a:chOff x="2245010" y="0"/>
            <a:chExt cx="973474" cy="1185310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28" name="Group 27"/>
          <p:cNvGrpSpPr/>
          <p:nvPr/>
        </p:nvGrpSpPr>
        <p:grpSpPr>
          <a:xfrm>
            <a:off x="2495158" y="1003059"/>
            <a:ext cx="973474" cy="1185310"/>
            <a:chOff x="2245010" y="0"/>
            <a:chExt cx="973474" cy="1185310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33" name="Group 32"/>
          <p:cNvGrpSpPr/>
          <p:nvPr/>
        </p:nvGrpSpPr>
        <p:grpSpPr>
          <a:xfrm>
            <a:off x="1866691" y="1181930"/>
            <a:ext cx="973474" cy="1185310"/>
            <a:chOff x="2245010" y="0"/>
            <a:chExt cx="973474" cy="1185310"/>
          </a:xfrm>
        </p:grpSpPr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38" name="Group 37"/>
          <p:cNvGrpSpPr/>
          <p:nvPr/>
        </p:nvGrpSpPr>
        <p:grpSpPr>
          <a:xfrm>
            <a:off x="1260063" y="1667338"/>
            <a:ext cx="973474" cy="1185310"/>
            <a:chOff x="2245010" y="0"/>
            <a:chExt cx="973474" cy="1185310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43" name="Group 42"/>
          <p:cNvGrpSpPr/>
          <p:nvPr/>
        </p:nvGrpSpPr>
        <p:grpSpPr>
          <a:xfrm>
            <a:off x="582390" y="1900514"/>
            <a:ext cx="973474" cy="1185310"/>
            <a:chOff x="2245010" y="0"/>
            <a:chExt cx="973474" cy="1185310"/>
          </a:xfrm>
        </p:grpSpPr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48" name="Group 47"/>
          <p:cNvGrpSpPr/>
          <p:nvPr/>
        </p:nvGrpSpPr>
        <p:grpSpPr>
          <a:xfrm>
            <a:off x="970417" y="2374358"/>
            <a:ext cx="973474" cy="1185310"/>
            <a:chOff x="2245010" y="0"/>
            <a:chExt cx="973474" cy="1185310"/>
          </a:xfrm>
        </p:grpSpPr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53" name="Group 52"/>
          <p:cNvGrpSpPr/>
          <p:nvPr/>
        </p:nvGrpSpPr>
        <p:grpSpPr>
          <a:xfrm>
            <a:off x="288228" y="3205618"/>
            <a:ext cx="973474" cy="1185310"/>
            <a:chOff x="2245010" y="0"/>
            <a:chExt cx="973474" cy="1185310"/>
          </a:xfrm>
        </p:grpSpPr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58" name="Group 57"/>
          <p:cNvGrpSpPr/>
          <p:nvPr/>
        </p:nvGrpSpPr>
        <p:grpSpPr>
          <a:xfrm>
            <a:off x="590994" y="3233999"/>
            <a:ext cx="973474" cy="1185310"/>
            <a:chOff x="2245010" y="0"/>
            <a:chExt cx="973474" cy="1185310"/>
          </a:xfrm>
        </p:grpSpPr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63" name="Group 62"/>
          <p:cNvGrpSpPr/>
          <p:nvPr/>
        </p:nvGrpSpPr>
        <p:grpSpPr>
          <a:xfrm>
            <a:off x="1560826" y="2682325"/>
            <a:ext cx="973474" cy="1185310"/>
            <a:chOff x="2245010" y="0"/>
            <a:chExt cx="973474" cy="1185310"/>
          </a:xfrm>
        </p:grpSpPr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68" name="Group 67"/>
          <p:cNvGrpSpPr/>
          <p:nvPr/>
        </p:nvGrpSpPr>
        <p:grpSpPr>
          <a:xfrm>
            <a:off x="1989924" y="1889684"/>
            <a:ext cx="973474" cy="1185310"/>
            <a:chOff x="2245010" y="0"/>
            <a:chExt cx="973474" cy="1185310"/>
          </a:xfrm>
        </p:grpSpPr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73" name="Group 72"/>
          <p:cNvGrpSpPr/>
          <p:nvPr/>
        </p:nvGrpSpPr>
        <p:grpSpPr>
          <a:xfrm>
            <a:off x="2781771" y="1870329"/>
            <a:ext cx="973474" cy="1185310"/>
            <a:chOff x="2245010" y="0"/>
            <a:chExt cx="973474" cy="1185310"/>
          </a:xfrm>
        </p:grpSpPr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78" name="Group 77"/>
          <p:cNvGrpSpPr/>
          <p:nvPr/>
        </p:nvGrpSpPr>
        <p:grpSpPr>
          <a:xfrm>
            <a:off x="3500560" y="2354309"/>
            <a:ext cx="973474" cy="1185310"/>
            <a:chOff x="2245010" y="0"/>
            <a:chExt cx="973474" cy="1185310"/>
          </a:xfrm>
        </p:grpSpPr>
        <p:pic>
          <p:nvPicPr>
            <p:cNvPr id="79" name="Picture 7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83" name="Group 82"/>
          <p:cNvGrpSpPr/>
          <p:nvPr/>
        </p:nvGrpSpPr>
        <p:grpSpPr>
          <a:xfrm>
            <a:off x="311006" y="3180932"/>
            <a:ext cx="973474" cy="1185310"/>
            <a:chOff x="2245010" y="0"/>
            <a:chExt cx="973474" cy="1185310"/>
          </a:xfrm>
        </p:grpSpPr>
        <p:pic>
          <p:nvPicPr>
            <p:cNvPr id="84" name="Picture 8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85" name="Picture 8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86" name="Picture 8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87" name="Picture 8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88" name="Group 87"/>
          <p:cNvGrpSpPr/>
          <p:nvPr/>
        </p:nvGrpSpPr>
        <p:grpSpPr>
          <a:xfrm>
            <a:off x="1432272" y="3272824"/>
            <a:ext cx="973474" cy="1185310"/>
            <a:chOff x="2245010" y="0"/>
            <a:chExt cx="973474" cy="1185310"/>
          </a:xfrm>
        </p:grpSpPr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91" name="Picture 9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92" name="Picture 9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93" name="Group 92"/>
          <p:cNvGrpSpPr/>
          <p:nvPr/>
        </p:nvGrpSpPr>
        <p:grpSpPr>
          <a:xfrm>
            <a:off x="2292521" y="3122881"/>
            <a:ext cx="973474" cy="1185310"/>
            <a:chOff x="2245010" y="0"/>
            <a:chExt cx="973474" cy="1185310"/>
          </a:xfrm>
        </p:grpSpPr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95" name="Picture 9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97" name="Picture 9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98" name="Group 97"/>
          <p:cNvGrpSpPr/>
          <p:nvPr/>
        </p:nvGrpSpPr>
        <p:grpSpPr>
          <a:xfrm>
            <a:off x="3329788" y="2955964"/>
            <a:ext cx="973474" cy="1185310"/>
            <a:chOff x="2245010" y="0"/>
            <a:chExt cx="973474" cy="1185310"/>
          </a:xfrm>
        </p:grpSpPr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100" name="Picture 9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01" name="Picture 10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02" name="Picture 10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103" name="Group 102"/>
          <p:cNvGrpSpPr/>
          <p:nvPr/>
        </p:nvGrpSpPr>
        <p:grpSpPr>
          <a:xfrm>
            <a:off x="3108651" y="3456449"/>
            <a:ext cx="973474" cy="1185310"/>
            <a:chOff x="2245010" y="0"/>
            <a:chExt cx="973474" cy="1185310"/>
          </a:xfrm>
        </p:grpSpPr>
        <p:pic>
          <p:nvPicPr>
            <p:cNvPr id="104" name="Picture 10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105" name="Picture 10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06" name="Picture 10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07" name="Picture 10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108" name="Group 107"/>
          <p:cNvGrpSpPr/>
          <p:nvPr/>
        </p:nvGrpSpPr>
        <p:grpSpPr>
          <a:xfrm>
            <a:off x="3837598" y="3605035"/>
            <a:ext cx="973474" cy="1185310"/>
            <a:chOff x="2245010" y="0"/>
            <a:chExt cx="973474" cy="1185310"/>
          </a:xfrm>
        </p:grpSpPr>
        <p:pic>
          <p:nvPicPr>
            <p:cNvPr id="109" name="Picture 10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110" name="Picture 10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12" name="Picture 1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113" name="Group 112"/>
          <p:cNvGrpSpPr/>
          <p:nvPr/>
        </p:nvGrpSpPr>
        <p:grpSpPr>
          <a:xfrm>
            <a:off x="4025081" y="2815609"/>
            <a:ext cx="973474" cy="1185310"/>
            <a:chOff x="2245010" y="0"/>
            <a:chExt cx="973474" cy="1185310"/>
          </a:xfrm>
        </p:grpSpPr>
        <p:pic>
          <p:nvPicPr>
            <p:cNvPr id="114" name="Picture 1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115" name="Picture 1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16" name="Picture 1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sp>
        <p:nvSpPr>
          <p:cNvPr id="118" name="Rectangle 2"/>
          <p:cNvSpPr txBox="1">
            <a:spLocks noGrp="1" noChangeArrowheads="1"/>
          </p:cNvSpPr>
          <p:nvPr>
            <p:ph idx="1"/>
          </p:nvPr>
        </p:nvSpPr>
        <p:spPr bwMode="auto">
          <a:xfrm>
            <a:off x="5516985" y="3818014"/>
            <a:ext cx="3571563" cy="1341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9pPr>
          </a:lstStyle>
          <a:p>
            <a:pPr marL="0" indent="0" algn="l" eaLnBrk="1" hangingPunct="1">
              <a:buNone/>
            </a:pPr>
            <a:r>
              <a:rPr lang="en-AU" sz="1600" b="1" kern="0" dirty="0" smtClean="0">
                <a:solidFill>
                  <a:srgbClr val="00B050"/>
                </a:solidFill>
              </a:rPr>
              <a:t>MARRIED = ‘N’</a:t>
            </a:r>
            <a:endParaRPr lang="en-AU" sz="1600" b="1" kern="0" dirty="0" smtClean="0">
              <a:solidFill>
                <a:schemeClr val="tx1"/>
              </a:solidFill>
            </a:endParaRPr>
          </a:p>
          <a:p>
            <a:pPr marL="0" indent="0" algn="l" eaLnBrk="1" hangingPunct="1">
              <a:buNone/>
            </a:pPr>
            <a:r>
              <a:rPr lang="en-AU" sz="1600" b="1" kern="0" dirty="0" smtClean="0">
                <a:solidFill>
                  <a:srgbClr val="00B050"/>
                </a:solidFill>
              </a:rPr>
              <a:t>AND AGE &gt;=25 AND AGE &lt;30</a:t>
            </a:r>
          </a:p>
          <a:p>
            <a:pPr marL="0" indent="0" algn="l" eaLnBrk="1" hangingPunct="1">
              <a:buNone/>
            </a:pPr>
            <a:endParaRPr lang="en-AU" sz="1600" b="1" kern="0" dirty="0" smtClean="0">
              <a:solidFill>
                <a:schemeClr val="tx1"/>
              </a:solidFill>
            </a:endParaRPr>
          </a:p>
          <a:p>
            <a:pPr marL="0" indent="0" algn="l" eaLnBrk="1" hangingPunct="1">
              <a:buNone/>
            </a:pPr>
            <a:r>
              <a:rPr lang="en-AU" sz="1600" b="1" kern="0" dirty="0" smtClean="0">
                <a:solidFill>
                  <a:schemeClr val="tx1"/>
                </a:solidFill>
              </a:rPr>
              <a:t>AND HEIGHT &gt;= 6ft 2 in (188cm)</a:t>
            </a:r>
          </a:p>
          <a:p>
            <a:pPr marL="0" indent="0" algn="l" eaLnBrk="1" hangingPunct="1">
              <a:buNone/>
            </a:pPr>
            <a:r>
              <a:rPr lang="en-AU" sz="1600" b="1" kern="0" dirty="0" smtClean="0">
                <a:solidFill>
                  <a:schemeClr val="tx1"/>
                </a:solidFill>
              </a:rPr>
              <a:t>AND JOB=‘DBA’</a:t>
            </a:r>
          </a:p>
        </p:txBody>
      </p:sp>
      <p:sp>
        <p:nvSpPr>
          <p:cNvPr id="119" name="Up Arrow 118"/>
          <p:cNvSpPr/>
          <p:nvPr/>
        </p:nvSpPr>
        <p:spPr>
          <a:xfrm rot="5400000">
            <a:off x="6929499" y="2775221"/>
            <a:ext cx="272776" cy="480209"/>
          </a:xfrm>
          <a:prstGeom prst="up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20" name="Picture 1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019" y="2209624"/>
            <a:ext cx="897467" cy="1332250"/>
          </a:xfrm>
          <a:prstGeom prst="rect">
            <a:avLst/>
          </a:prstGeom>
        </p:spPr>
      </p:pic>
      <p:sp>
        <p:nvSpPr>
          <p:cNvPr id="121" name="Rectangle 2"/>
          <p:cNvSpPr txBox="1">
            <a:spLocks noChangeArrowheads="1"/>
          </p:cNvSpPr>
          <p:nvPr/>
        </p:nvSpPr>
        <p:spPr bwMode="auto">
          <a:xfrm>
            <a:off x="7472289" y="2220807"/>
            <a:ext cx="1391592" cy="1734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marL="1714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5143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2pPr>
            <a:lvl3pPr marL="8572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3pPr>
            <a:lvl4pPr marL="12001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4pPr>
            <a:lvl5pPr marL="15430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5pPr>
            <a:lvl6pPr marL="4572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6pPr>
            <a:lvl7pPr marL="9144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7pPr>
            <a:lvl8pPr marL="13716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8pPr>
            <a:lvl9pPr marL="18288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AU" sz="2000" b="1" kern="0" dirty="0" smtClean="0">
                <a:solidFill>
                  <a:schemeClr val="tx1"/>
                </a:solidFill>
              </a:rPr>
              <a:t>How many of these are there likely to be?</a:t>
            </a:r>
          </a:p>
        </p:txBody>
      </p:sp>
      <p:sp>
        <p:nvSpPr>
          <p:cNvPr id="122" name="Up Arrow 121"/>
          <p:cNvSpPr/>
          <p:nvPr/>
        </p:nvSpPr>
        <p:spPr>
          <a:xfrm rot="5400000">
            <a:off x="5385187" y="2768511"/>
            <a:ext cx="272776" cy="480209"/>
          </a:xfrm>
          <a:prstGeom prst="up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4" name="Rectangle 123"/>
          <p:cNvSpPr/>
          <p:nvPr/>
        </p:nvSpPr>
        <p:spPr>
          <a:xfrm>
            <a:off x="136075" y="4877046"/>
            <a:ext cx="24352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600" b="1" kern="0" dirty="0"/>
              <a:t>There are </a:t>
            </a:r>
            <a:r>
              <a:rPr lang="en-AU" sz="1600" b="1" kern="0" dirty="0" smtClean="0"/>
              <a:t>11 </a:t>
            </a:r>
            <a:r>
              <a:rPr lang="en-AU" sz="1600" b="1" kern="0" dirty="0"/>
              <a:t>million </a:t>
            </a:r>
            <a:r>
              <a:rPr lang="en-AU" sz="1600" b="1" kern="0" dirty="0" smtClean="0"/>
              <a:t>males</a:t>
            </a:r>
          </a:p>
          <a:p>
            <a:r>
              <a:rPr lang="en-AU" sz="1600" b="1" kern="0" dirty="0" smtClean="0"/>
              <a:t>in Australia</a:t>
            </a:r>
            <a:endParaRPr lang="en-AU" dirty="0"/>
          </a:p>
        </p:txBody>
      </p:sp>
      <p:sp>
        <p:nvSpPr>
          <p:cNvPr id="123" name="Rectangle 2"/>
          <p:cNvSpPr txBox="1">
            <a:spLocks noChangeArrowheads="1"/>
          </p:cNvSpPr>
          <p:nvPr/>
        </p:nvSpPr>
        <p:spPr bwMode="auto">
          <a:xfrm>
            <a:off x="5184838" y="325562"/>
            <a:ext cx="3903710" cy="1341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marL="1714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5143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2pPr>
            <a:lvl3pPr marL="8572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3pPr>
            <a:lvl4pPr marL="12001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4pPr>
            <a:lvl5pPr marL="15430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5pPr>
            <a:lvl6pPr marL="4572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6pPr>
            <a:lvl7pPr marL="9144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7pPr>
            <a:lvl8pPr marL="13716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8pPr>
            <a:lvl9pPr marL="18288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9pPr>
          </a:lstStyle>
          <a:p>
            <a:pPr marL="0" indent="0" algn="l" eaLnBrk="1" hangingPunct="1">
              <a:buFont typeface="Arial" panose="020B0604020202020204" pitchFamily="34" charset="0"/>
              <a:buNone/>
            </a:pPr>
            <a:r>
              <a:rPr lang="en-AU" sz="1600" b="1" kern="0" dirty="0" smtClean="0">
                <a:solidFill>
                  <a:srgbClr val="00B050"/>
                </a:solidFill>
              </a:rPr>
              <a:t>MARRIED = ‘N’                           </a:t>
            </a:r>
            <a:r>
              <a:rPr lang="en-AU" sz="1600" b="1" kern="0" dirty="0" smtClean="0">
                <a:solidFill>
                  <a:srgbClr val="00B050"/>
                </a:solidFill>
                <a:sym typeface="Wingdings" panose="05000000000000000000" pitchFamily="2" charset="2"/>
              </a:rPr>
              <a:t>     40% </a:t>
            </a:r>
          </a:p>
          <a:p>
            <a:pPr marL="0" indent="0" algn="l" eaLnBrk="1" hangingPunct="1">
              <a:buFont typeface="Arial" panose="020B0604020202020204" pitchFamily="34" charset="0"/>
              <a:buNone/>
            </a:pPr>
            <a:r>
              <a:rPr lang="en-AU" sz="1600" b="1" kern="0" dirty="0" smtClean="0">
                <a:solidFill>
                  <a:srgbClr val="00B050"/>
                </a:solidFill>
              </a:rPr>
              <a:t>AND </a:t>
            </a:r>
            <a:r>
              <a:rPr lang="en-AU" sz="1600" b="1" kern="0" dirty="0">
                <a:solidFill>
                  <a:srgbClr val="00B050"/>
                </a:solidFill>
              </a:rPr>
              <a:t>AGE &gt;=25 </a:t>
            </a:r>
            <a:r>
              <a:rPr lang="en-AU" sz="1600" b="1" kern="0" dirty="0" smtClean="0">
                <a:solidFill>
                  <a:srgbClr val="00B050"/>
                </a:solidFill>
              </a:rPr>
              <a:t>AND &lt;30          </a:t>
            </a:r>
            <a:r>
              <a:rPr lang="en-AU" sz="1600" b="1" kern="0" dirty="0" smtClean="0">
                <a:solidFill>
                  <a:srgbClr val="00B050"/>
                </a:solidFill>
                <a:sym typeface="Wingdings" panose="05000000000000000000" pitchFamily="2" charset="2"/>
              </a:rPr>
              <a:t>     8.2% </a:t>
            </a:r>
            <a:endParaRPr lang="en-AU" sz="1600" b="1" kern="0" dirty="0">
              <a:solidFill>
                <a:srgbClr val="00B050"/>
              </a:solidFill>
            </a:endParaRPr>
          </a:p>
          <a:p>
            <a:pPr marL="0" indent="0" algn="l" eaLnBrk="1" hangingPunct="1">
              <a:buFont typeface="Arial" panose="020B0604020202020204" pitchFamily="34" charset="0"/>
              <a:buNone/>
            </a:pPr>
            <a:endParaRPr lang="en-AU" sz="1600" b="1" kern="0" dirty="0" smtClean="0">
              <a:solidFill>
                <a:schemeClr val="tx1"/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8460734" y="479839"/>
            <a:ext cx="403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en-AU" sz="2800" dirty="0">
              <a:solidFill>
                <a:srgbClr val="FF0000"/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8460734" y="741449"/>
            <a:ext cx="403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en-A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05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 flipH="1">
            <a:off x="914809" y="845857"/>
            <a:ext cx="7680549" cy="3126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marL="1714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5143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2pPr>
            <a:lvl3pPr marL="8572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3pPr>
            <a:lvl4pPr marL="12001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4pPr>
            <a:lvl5pPr marL="15430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5pPr>
            <a:lvl6pPr marL="4572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6pPr>
            <a:lvl7pPr marL="9144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7pPr>
            <a:lvl8pPr marL="13716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8pPr>
            <a:lvl9pPr marL="18288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9pPr>
          </a:lstStyle>
          <a:p>
            <a:pPr marL="0" indent="0" algn="l" eaLnBrk="1" hangingPunct="1">
              <a:buNone/>
            </a:pPr>
            <a:r>
              <a:rPr lang="en-AU" sz="2000" b="1" kern="0" dirty="0">
                <a:solidFill>
                  <a:schemeClr val="tx1"/>
                </a:solidFill>
              </a:rPr>
              <a:t>SELECT  /*+ GATHER_PLAN_STATISTICS */  COUNT(*) </a:t>
            </a:r>
          </a:p>
          <a:p>
            <a:pPr marL="0" indent="0" algn="l" eaLnBrk="1" hangingPunct="1">
              <a:buNone/>
            </a:pPr>
            <a:r>
              <a:rPr lang="en-AU" sz="2000" b="1" kern="0" dirty="0">
                <a:solidFill>
                  <a:schemeClr val="tx1"/>
                </a:solidFill>
              </a:rPr>
              <a:t>FROM men </a:t>
            </a:r>
          </a:p>
          <a:p>
            <a:pPr marL="0" indent="0" algn="l" eaLnBrk="1" hangingPunct="1">
              <a:buNone/>
            </a:pPr>
            <a:r>
              <a:rPr lang="en-AU" sz="2000" b="1" kern="0" dirty="0">
                <a:solidFill>
                  <a:schemeClr val="tx1"/>
                </a:solidFill>
              </a:rPr>
              <a:t>WHERE height &gt;= 188</a:t>
            </a:r>
          </a:p>
          <a:p>
            <a:pPr marL="0" indent="0" algn="l" eaLnBrk="1" hangingPunct="1">
              <a:buNone/>
            </a:pPr>
            <a:endParaRPr lang="en-AU" sz="2000" b="1" kern="0" dirty="0" smtClean="0">
              <a:solidFill>
                <a:schemeClr val="tx1"/>
              </a:solidFill>
            </a:endParaRPr>
          </a:p>
          <a:p>
            <a:pPr marL="0" indent="0" algn="l" eaLnBrk="1" hangingPunct="1">
              <a:buNone/>
            </a:pPr>
            <a:endParaRPr lang="en-AU" sz="2000" b="1" kern="0" dirty="0">
              <a:solidFill>
                <a:schemeClr val="tx1"/>
              </a:solidFill>
            </a:endParaRPr>
          </a:p>
          <a:p>
            <a:pPr marL="0" indent="0" algn="l" eaLnBrk="1" hangingPunct="1">
              <a:buNone/>
            </a:pPr>
            <a:r>
              <a:rPr lang="en-AU" sz="2000" b="1" kern="0" dirty="0">
                <a:solidFill>
                  <a:schemeClr val="tx1"/>
                </a:solidFill>
              </a:rPr>
              <a:t>SELECT </a:t>
            </a:r>
            <a:r>
              <a:rPr lang="en-AU" sz="2000" b="1" kern="0" dirty="0" err="1">
                <a:solidFill>
                  <a:schemeClr val="tx1"/>
                </a:solidFill>
              </a:rPr>
              <a:t>dbms_xplan.display_cursor</a:t>
            </a:r>
            <a:r>
              <a:rPr lang="en-AU" sz="2000" b="1" kern="0" dirty="0">
                <a:solidFill>
                  <a:schemeClr val="tx1"/>
                </a:solidFill>
              </a:rPr>
              <a:t>('bf4wbtgb9zptq</a:t>
            </a:r>
            <a:r>
              <a:rPr lang="en-AU" sz="2000" b="1" kern="0" dirty="0" smtClean="0">
                <a:solidFill>
                  <a:schemeClr val="tx1"/>
                </a:solidFill>
              </a:rPr>
              <a:t>',</a:t>
            </a:r>
          </a:p>
          <a:p>
            <a:pPr marL="0" indent="0" algn="l" eaLnBrk="1" hangingPunct="1">
              <a:buNone/>
            </a:pPr>
            <a:r>
              <a:rPr lang="en-AU" sz="2000" b="1" kern="0" dirty="0">
                <a:solidFill>
                  <a:schemeClr val="tx1"/>
                </a:solidFill>
              </a:rPr>
              <a:t> </a:t>
            </a:r>
            <a:r>
              <a:rPr lang="en-AU" sz="2000" b="1" kern="0" dirty="0" smtClean="0">
                <a:solidFill>
                  <a:schemeClr val="tx1"/>
                </a:solidFill>
              </a:rPr>
              <a:t>             format</a:t>
            </a:r>
            <a:r>
              <a:rPr lang="en-AU" sz="2000" b="1" kern="0" dirty="0">
                <a:solidFill>
                  <a:schemeClr val="tx1"/>
                </a:solidFill>
              </a:rPr>
              <a:t>=&gt;'ALLSTATS LAST')</a:t>
            </a:r>
          </a:p>
          <a:p>
            <a:pPr marL="0" indent="0" algn="l" eaLnBrk="1" hangingPunct="1">
              <a:buNone/>
            </a:pPr>
            <a:r>
              <a:rPr lang="en-AU" sz="2000" b="1" kern="0" dirty="0">
                <a:solidFill>
                  <a:schemeClr val="tx1"/>
                </a:solidFill>
              </a:rPr>
              <a:t>FROM dual</a:t>
            </a:r>
            <a:endParaRPr lang="en-AU" sz="2000" b="1" kern="0" dirty="0" smtClean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46332" y="263370"/>
            <a:ext cx="65101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000" b="1" kern="0" dirty="0">
                <a:latin typeface="+mj-lt"/>
              </a:rPr>
              <a:t>How many men are &gt;= </a:t>
            </a:r>
            <a:r>
              <a:rPr lang="en-AU" sz="2000" b="1" kern="0" dirty="0" smtClean="0">
                <a:latin typeface="+mj-lt"/>
              </a:rPr>
              <a:t>188cm (we have gathered a histogram)</a:t>
            </a:r>
            <a:endParaRPr lang="en-AU" sz="2000" b="1" kern="0" dirty="0">
              <a:latin typeface="+mj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143" y="4154333"/>
            <a:ext cx="8090548" cy="1154265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4298247" y="4946969"/>
            <a:ext cx="1543388" cy="289451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8273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28" y="1443615"/>
            <a:ext cx="4695373" cy="4146027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1045414" y="1290939"/>
            <a:ext cx="973474" cy="1185310"/>
            <a:chOff x="2245010" y="0"/>
            <a:chExt cx="973474" cy="118531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13" name="Group 12"/>
          <p:cNvGrpSpPr/>
          <p:nvPr/>
        </p:nvGrpSpPr>
        <p:grpSpPr>
          <a:xfrm>
            <a:off x="4123140" y="1981612"/>
            <a:ext cx="973474" cy="1185310"/>
            <a:chOff x="2245010" y="0"/>
            <a:chExt cx="973474" cy="1185310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18" name="Group 17"/>
          <p:cNvGrpSpPr/>
          <p:nvPr/>
        </p:nvGrpSpPr>
        <p:grpSpPr>
          <a:xfrm>
            <a:off x="99955" y="2559768"/>
            <a:ext cx="973474" cy="1185310"/>
            <a:chOff x="2245010" y="0"/>
            <a:chExt cx="973474" cy="1185310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3434451" y="1371237"/>
            <a:ext cx="973474" cy="1185310"/>
            <a:chOff x="2245010" y="0"/>
            <a:chExt cx="973474" cy="1185310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28" name="Group 27"/>
          <p:cNvGrpSpPr/>
          <p:nvPr/>
        </p:nvGrpSpPr>
        <p:grpSpPr>
          <a:xfrm>
            <a:off x="2495158" y="1003059"/>
            <a:ext cx="973474" cy="1185310"/>
            <a:chOff x="2245010" y="0"/>
            <a:chExt cx="973474" cy="1185310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33" name="Group 32"/>
          <p:cNvGrpSpPr/>
          <p:nvPr/>
        </p:nvGrpSpPr>
        <p:grpSpPr>
          <a:xfrm>
            <a:off x="1866691" y="1181930"/>
            <a:ext cx="973474" cy="1185310"/>
            <a:chOff x="2245010" y="0"/>
            <a:chExt cx="973474" cy="1185310"/>
          </a:xfrm>
        </p:grpSpPr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38" name="Group 37"/>
          <p:cNvGrpSpPr/>
          <p:nvPr/>
        </p:nvGrpSpPr>
        <p:grpSpPr>
          <a:xfrm>
            <a:off x="1260063" y="1667338"/>
            <a:ext cx="973474" cy="1185310"/>
            <a:chOff x="2245010" y="0"/>
            <a:chExt cx="973474" cy="1185310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43" name="Group 42"/>
          <p:cNvGrpSpPr/>
          <p:nvPr/>
        </p:nvGrpSpPr>
        <p:grpSpPr>
          <a:xfrm>
            <a:off x="582390" y="1900514"/>
            <a:ext cx="973474" cy="1185310"/>
            <a:chOff x="2245010" y="0"/>
            <a:chExt cx="973474" cy="1185310"/>
          </a:xfrm>
        </p:grpSpPr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48" name="Group 47"/>
          <p:cNvGrpSpPr/>
          <p:nvPr/>
        </p:nvGrpSpPr>
        <p:grpSpPr>
          <a:xfrm>
            <a:off x="970417" y="2374358"/>
            <a:ext cx="973474" cy="1185310"/>
            <a:chOff x="2245010" y="0"/>
            <a:chExt cx="973474" cy="1185310"/>
          </a:xfrm>
        </p:grpSpPr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53" name="Group 52"/>
          <p:cNvGrpSpPr/>
          <p:nvPr/>
        </p:nvGrpSpPr>
        <p:grpSpPr>
          <a:xfrm>
            <a:off x="288228" y="3205618"/>
            <a:ext cx="973474" cy="1185310"/>
            <a:chOff x="2245010" y="0"/>
            <a:chExt cx="973474" cy="1185310"/>
          </a:xfrm>
        </p:grpSpPr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58" name="Group 57"/>
          <p:cNvGrpSpPr/>
          <p:nvPr/>
        </p:nvGrpSpPr>
        <p:grpSpPr>
          <a:xfrm>
            <a:off x="590994" y="3233999"/>
            <a:ext cx="973474" cy="1185310"/>
            <a:chOff x="2245010" y="0"/>
            <a:chExt cx="973474" cy="1185310"/>
          </a:xfrm>
        </p:grpSpPr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63" name="Group 62"/>
          <p:cNvGrpSpPr/>
          <p:nvPr/>
        </p:nvGrpSpPr>
        <p:grpSpPr>
          <a:xfrm>
            <a:off x="1560826" y="2682325"/>
            <a:ext cx="973474" cy="1185310"/>
            <a:chOff x="2245010" y="0"/>
            <a:chExt cx="973474" cy="1185310"/>
          </a:xfrm>
        </p:grpSpPr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68" name="Group 67"/>
          <p:cNvGrpSpPr/>
          <p:nvPr/>
        </p:nvGrpSpPr>
        <p:grpSpPr>
          <a:xfrm>
            <a:off x="1989924" y="1889684"/>
            <a:ext cx="973474" cy="1185310"/>
            <a:chOff x="2245010" y="0"/>
            <a:chExt cx="973474" cy="1185310"/>
          </a:xfrm>
        </p:grpSpPr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73" name="Group 72"/>
          <p:cNvGrpSpPr/>
          <p:nvPr/>
        </p:nvGrpSpPr>
        <p:grpSpPr>
          <a:xfrm>
            <a:off x="2781771" y="1870329"/>
            <a:ext cx="973474" cy="1185310"/>
            <a:chOff x="2245010" y="0"/>
            <a:chExt cx="973474" cy="1185310"/>
          </a:xfrm>
        </p:grpSpPr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78" name="Group 77"/>
          <p:cNvGrpSpPr/>
          <p:nvPr/>
        </p:nvGrpSpPr>
        <p:grpSpPr>
          <a:xfrm>
            <a:off x="3500560" y="2354309"/>
            <a:ext cx="973474" cy="1185310"/>
            <a:chOff x="2245010" y="0"/>
            <a:chExt cx="973474" cy="1185310"/>
          </a:xfrm>
        </p:grpSpPr>
        <p:pic>
          <p:nvPicPr>
            <p:cNvPr id="79" name="Picture 7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83" name="Group 82"/>
          <p:cNvGrpSpPr/>
          <p:nvPr/>
        </p:nvGrpSpPr>
        <p:grpSpPr>
          <a:xfrm>
            <a:off x="311006" y="3180932"/>
            <a:ext cx="973474" cy="1185310"/>
            <a:chOff x="2245010" y="0"/>
            <a:chExt cx="973474" cy="1185310"/>
          </a:xfrm>
        </p:grpSpPr>
        <p:pic>
          <p:nvPicPr>
            <p:cNvPr id="84" name="Picture 8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85" name="Picture 8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86" name="Picture 8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87" name="Picture 8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88" name="Group 87"/>
          <p:cNvGrpSpPr/>
          <p:nvPr/>
        </p:nvGrpSpPr>
        <p:grpSpPr>
          <a:xfrm>
            <a:off x="1432272" y="3272824"/>
            <a:ext cx="973474" cy="1185310"/>
            <a:chOff x="2245010" y="0"/>
            <a:chExt cx="973474" cy="1185310"/>
          </a:xfrm>
        </p:grpSpPr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91" name="Picture 9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92" name="Picture 9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93" name="Group 92"/>
          <p:cNvGrpSpPr/>
          <p:nvPr/>
        </p:nvGrpSpPr>
        <p:grpSpPr>
          <a:xfrm>
            <a:off x="2292521" y="3122881"/>
            <a:ext cx="973474" cy="1185310"/>
            <a:chOff x="2245010" y="0"/>
            <a:chExt cx="973474" cy="1185310"/>
          </a:xfrm>
        </p:grpSpPr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95" name="Picture 9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97" name="Picture 9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98" name="Group 97"/>
          <p:cNvGrpSpPr/>
          <p:nvPr/>
        </p:nvGrpSpPr>
        <p:grpSpPr>
          <a:xfrm>
            <a:off x="3329788" y="2955964"/>
            <a:ext cx="973474" cy="1185310"/>
            <a:chOff x="2245010" y="0"/>
            <a:chExt cx="973474" cy="1185310"/>
          </a:xfrm>
        </p:grpSpPr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100" name="Picture 9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01" name="Picture 10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02" name="Picture 10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103" name="Group 102"/>
          <p:cNvGrpSpPr/>
          <p:nvPr/>
        </p:nvGrpSpPr>
        <p:grpSpPr>
          <a:xfrm>
            <a:off x="3108651" y="3456449"/>
            <a:ext cx="973474" cy="1185310"/>
            <a:chOff x="2245010" y="0"/>
            <a:chExt cx="973474" cy="1185310"/>
          </a:xfrm>
        </p:grpSpPr>
        <p:pic>
          <p:nvPicPr>
            <p:cNvPr id="104" name="Picture 10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105" name="Picture 10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06" name="Picture 10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07" name="Picture 10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108" name="Group 107"/>
          <p:cNvGrpSpPr/>
          <p:nvPr/>
        </p:nvGrpSpPr>
        <p:grpSpPr>
          <a:xfrm>
            <a:off x="3837598" y="3605035"/>
            <a:ext cx="973474" cy="1185310"/>
            <a:chOff x="2245010" y="0"/>
            <a:chExt cx="973474" cy="1185310"/>
          </a:xfrm>
        </p:grpSpPr>
        <p:pic>
          <p:nvPicPr>
            <p:cNvPr id="109" name="Picture 10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110" name="Picture 10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12" name="Picture 1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113" name="Group 112"/>
          <p:cNvGrpSpPr/>
          <p:nvPr/>
        </p:nvGrpSpPr>
        <p:grpSpPr>
          <a:xfrm>
            <a:off x="4025081" y="2815609"/>
            <a:ext cx="973474" cy="1185310"/>
            <a:chOff x="2245010" y="0"/>
            <a:chExt cx="973474" cy="1185310"/>
          </a:xfrm>
        </p:grpSpPr>
        <p:pic>
          <p:nvPicPr>
            <p:cNvPr id="114" name="Picture 1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115" name="Picture 1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16" name="Picture 1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sp>
        <p:nvSpPr>
          <p:cNvPr id="118" name="Rectangle 2"/>
          <p:cNvSpPr txBox="1">
            <a:spLocks noGrp="1" noChangeArrowheads="1"/>
          </p:cNvSpPr>
          <p:nvPr>
            <p:ph idx="1"/>
          </p:nvPr>
        </p:nvSpPr>
        <p:spPr bwMode="auto">
          <a:xfrm>
            <a:off x="5516985" y="3818014"/>
            <a:ext cx="3571563" cy="1341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9pPr>
          </a:lstStyle>
          <a:p>
            <a:pPr marL="0" indent="0" algn="l" eaLnBrk="1" hangingPunct="1">
              <a:buNone/>
            </a:pPr>
            <a:r>
              <a:rPr lang="en-AU" sz="1600" b="1" kern="0" dirty="0" smtClean="0">
                <a:solidFill>
                  <a:srgbClr val="00B050"/>
                </a:solidFill>
              </a:rPr>
              <a:t>MARRIED = ‘N’</a:t>
            </a:r>
            <a:endParaRPr lang="en-AU" sz="1600" b="1" kern="0" dirty="0" smtClean="0">
              <a:solidFill>
                <a:schemeClr val="tx1"/>
              </a:solidFill>
            </a:endParaRPr>
          </a:p>
          <a:p>
            <a:pPr marL="0" indent="0" algn="l" eaLnBrk="1" hangingPunct="1">
              <a:buNone/>
            </a:pPr>
            <a:r>
              <a:rPr lang="en-AU" sz="1600" b="1" kern="0" dirty="0" smtClean="0">
                <a:solidFill>
                  <a:srgbClr val="00B050"/>
                </a:solidFill>
              </a:rPr>
              <a:t>AND AGE &gt;=25 AND AGE &lt;30</a:t>
            </a:r>
          </a:p>
          <a:p>
            <a:pPr marL="0" indent="0" algn="l" eaLnBrk="1" hangingPunct="1">
              <a:buNone/>
            </a:pPr>
            <a:r>
              <a:rPr lang="en-AU" sz="1600" b="1" kern="0" dirty="0" smtClean="0">
                <a:solidFill>
                  <a:srgbClr val="00B050"/>
                </a:solidFill>
              </a:rPr>
              <a:t>AND HEIGHT &gt;= 6ft 2 in (188cm)</a:t>
            </a:r>
          </a:p>
          <a:p>
            <a:pPr marL="0" indent="0" algn="l" eaLnBrk="1" hangingPunct="1">
              <a:buNone/>
            </a:pPr>
            <a:endParaRPr lang="en-AU" sz="1600" b="1" kern="0" dirty="0" smtClean="0">
              <a:solidFill>
                <a:schemeClr val="tx1"/>
              </a:solidFill>
            </a:endParaRPr>
          </a:p>
          <a:p>
            <a:pPr marL="0" indent="0" algn="l" eaLnBrk="1" hangingPunct="1">
              <a:buNone/>
            </a:pPr>
            <a:r>
              <a:rPr lang="en-AU" sz="1600" b="1" kern="0" dirty="0" smtClean="0">
                <a:solidFill>
                  <a:schemeClr val="tx1"/>
                </a:solidFill>
              </a:rPr>
              <a:t>AND JOB=‘DBA’</a:t>
            </a:r>
          </a:p>
        </p:txBody>
      </p:sp>
      <p:sp>
        <p:nvSpPr>
          <p:cNvPr id="119" name="Up Arrow 118"/>
          <p:cNvSpPr/>
          <p:nvPr/>
        </p:nvSpPr>
        <p:spPr>
          <a:xfrm rot="5400000">
            <a:off x="6929499" y="2775221"/>
            <a:ext cx="272776" cy="480209"/>
          </a:xfrm>
          <a:prstGeom prst="up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20" name="Picture 1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019" y="2209624"/>
            <a:ext cx="897467" cy="1332250"/>
          </a:xfrm>
          <a:prstGeom prst="rect">
            <a:avLst/>
          </a:prstGeom>
        </p:spPr>
      </p:pic>
      <p:sp>
        <p:nvSpPr>
          <p:cNvPr id="121" name="Rectangle 2"/>
          <p:cNvSpPr txBox="1">
            <a:spLocks noChangeArrowheads="1"/>
          </p:cNvSpPr>
          <p:nvPr/>
        </p:nvSpPr>
        <p:spPr bwMode="auto">
          <a:xfrm>
            <a:off x="7472289" y="2220807"/>
            <a:ext cx="1391592" cy="1734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marL="1714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5143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2pPr>
            <a:lvl3pPr marL="8572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3pPr>
            <a:lvl4pPr marL="12001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4pPr>
            <a:lvl5pPr marL="15430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5pPr>
            <a:lvl6pPr marL="4572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6pPr>
            <a:lvl7pPr marL="9144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7pPr>
            <a:lvl8pPr marL="13716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8pPr>
            <a:lvl9pPr marL="18288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AU" sz="2000" b="1" kern="0" dirty="0" smtClean="0">
                <a:solidFill>
                  <a:schemeClr val="tx1"/>
                </a:solidFill>
              </a:rPr>
              <a:t>How many of these are there likely to be?</a:t>
            </a:r>
          </a:p>
        </p:txBody>
      </p:sp>
      <p:sp>
        <p:nvSpPr>
          <p:cNvPr id="122" name="Up Arrow 121"/>
          <p:cNvSpPr/>
          <p:nvPr/>
        </p:nvSpPr>
        <p:spPr>
          <a:xfrm rot="5400000">
            <a:off x="5385187" y="2768511"/>
            <a:ext cx="272776" cy="480209"/>
          </a:xfrm>
          <a:prstGeom prst="up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4" name="Rectangle 123"/>
          <p:cNvSpPr/>
          <p:nvPr/>
        </p:nvSpPr>
        <p:spPr>
          <a:xfrm>
            <a:off x="136075" y="4877046"/>
            <a:ext cx="24352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600" b="1" kern="0" dirty="0"/>
              <a:t>There are </a:t>
            </a:r>
            <a:r>
              <a:rPr lang="en-AU" sz="1600" b="1" kern="0" dirty="0" smtClean="0"/>
              <a:t>11 </a:t>
            </a:r>
            <a:r>
              <a:rPr lang="en-AU" sz="1600" b="1" kern="0" dirty="0"/>
              <a:t>million </a:t>
            </a:r>
            <a:r>
              <a:rPr lang="en-AU" sz="1600" b="1" kern="0" dirty="0" smtClean="0"/>
              <a:t>males</a:t>
            </a:r>
          </a:p>
          <a:p>
            <a:r>
              <a:rPr lang="en-AU" sz="1600" b="1" kern="0" dirty="0" smtClean="0"/>
              <a:t>in Australia</a:t>
            </a:r>
            <a:endParaRPr lang="en-AU" dirty="0"/>
          </a:p>
        </p:txBody>
      </p:sp>
      <p:sp>
        <p:nvSpPr>
          <p:cNvPr id="123" name="Rectangle 2"/>
          <p:cNvSpPr txBox="1">
            <a:spLocks noChangeArrowheads="1"/>
          </p:cNvSpPr>
          <p:nvPr/>
        </p:nvSpPr>
        <p:spPr bwMode="auto">
          <a:xfrm>
            <a:off x="5184838" y="325562"/>
            <a:ext cx="3903710" cy="1341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marL="1714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5143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2pPr>
            <a:lvl3pPr marL="8572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3pPr>
            <a:lvl4pPr marL="12001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4pPr>
            <a:lvl5pPr marL="15430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5pPr>
            <a:lvl6pPr marL="4572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6pPr>
            <a:lvl7pPr marL="9144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7pPr>
            <a:lvl8pPr marL="13716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8pPr>
            <a:lvl9pPr marL="18288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9pPr>
          </a:lstStyle>
          <a:p>
            <a:pPr marL="0" indent="0" algn="l" eaLnBrk="1" hangingPunct="1">
              <a:buFont typeface="Arial" panose="020B0604020202020204" pitchFamily="34" charset="0"/>
              <a:buNone/>
            </a:pPr>
            <a:r>
              <a:rPr lang="en-AU" sz="1600" b="1" kern="0" dirty="0" smtClean="0">
                <a:solidFill>
                  <a:srgbClr val="00B050"/>
                </a:solidFill>
              </a:rPr>
              <a:t>MARRIED = ‘N’                                 </a:t>
            </a:r>
            <a:r>
              <a:rPr lang="en-AU" sz="1600" b="1" kern="0" dirty="0" smtClean="0">
                <a:solidFill>
                  <a:srgbClr val="00B050"/>
                </a:solidFill>
                <a:sym typeface="Wingdings" panose="05000000000000000000" pitchFamily="2" charset="2"/>
              </a:rPr>
              <a:t>     40% </a:t>
            </a:r>
          </a:p>
          <a:p>
            <a:pPr marL="0" indent="0" algn="l" eaLnBrk="1" hangingPunct="1">
              <a:buFont typeface="Arial" panose="020B0604020202020204" pitchFamily="34" charset="0"/>
              <a:buNone/>
            </a:pPr>
            <a:r>
              <a:rPr lang="en-AU" sz="1600" b="1" kern="0" dirty="0" smtClean="0">
                <a:solidFill>
                  <a:srgbClr val="00B050"/>
                </a:solidFill>
              </a:rPr>
              <a:t>AND </a:t>
            </a:r>
            <a:r>
              <a:rPr lang="en-AU" sz="1600" b="1" kern="0" dirty="0">
                <a:solidFill>
                  <a:srgbClr val="00B050"/>
                </a:solidFill>
              </a:rPr>
              <a:t>AGE &gt;=25 </a:t>
            </a:r>
            <a:r>
              <a:rPr lang="en-AU" sz="1600" b="1" kern="0" dirty="0" smtClean="0">
                <a:solidFill>
                  <a:srgbClr val="00B050"/>
                </a:solidFill>
              </a:rPr>
              <a:t>AND &lt;30                </a:t>
            </a:r>
            <a:r>
              <a:rPr lang="en-AU" sz="1600" b="1" kern="0" dirty="0" smtClean="0">
                <a:solidFill>
                  <a:srgbClr val="00B050"/>
                </a:solidFill>
                <a:sym typeface="Wingdings" panose="05000000000000000000" pitchFamily="2" charset="2"/>
              </a:rPr>
              <a:t>     8.2% </a:t>
            </a:r>
            <a:endParaRPr lang="en-AU" sz="1600" b="1" kern="0" dirty="0">
              <a:solidFill>
                <a:srgbClr val="00B050"/>
              </a:solidFill>
            </a:endParaRPr>
          </a:p>
          <a:p>
            <a:pPr marL="0" indent="0" algn="l" eaLnBrk="1" hangingPunct="1">
              <a:buNone/>
            </a:pPr>
            <a:r>
              <a:rPr lang="en-AU" sz="1600" b="1" kern="0" dirty="0">
                <a:solidFill>
                  <a:srgbClr val="00B050"/>
                </a:solidFill>
              </a:rPr>
              <a:t>AND HEIGHT &gt;= 6ft 2 in (188cm</a:t>
            </a:r>
            <a:r>
              <a:rPr lang="en-AU" sz="1600" b="1" kern="0" dirty="0" smtClean="0">
                <a:solidFill>
                  <a:srgbClr val="00B050"/>
                </a:solidFill>
              </a:rPr>
              <a:t>) </a:t>
            </a:r>
            <a:r>
              <a:rPr lang="en-AU" sz="1600" b="1" kern="0" dirty="0">
                <a:solidFill>
                  <a:srgbClr val="00B050"/>
                </a:solidFill>
                <a:sym typeface="Wingdings" panose="05000000000000000000" pitchFamily="2" charset="2"/>
              </a:rPr>
              <a:t>     </a:t>
            </a:r>
            <a:r>
              <a:rPr lang="en-AU" sz="1600" b="1" kern="0" dirty="0" smtClean="0">
                <a:solidFill>
                  <a:srgbClr val="00B050"/>
                </a:solidFill>
                <a:sym typeface="Wingdings" panose="05000000000000000000" pitchFamily="2" charset="2"/>
              </a:rPr>
              <a:t>2.9% </a:t>
            </a:r>
            <a:endParaRPr lang="en-AU" sz="1600" b="1" kern="0" dirty="0">
              <a:solidFill>
                <a:schemeClr val="tx1"/>
              </a:solidFill>
            </a:endParaRPr>
          </a:p>
          <a:p>
            <a:pPr marL="0" indent="0" algn="l" eaLnBrk="1" hangingPunct="1">
              <a:buFont typeface="Arial" panose="020B0604020202020204" pitchFamily="34" charset="0"/>
              <a:buNone/>
            </a:pPr>
            <a:endParaRPr lang="en-AU" sz="1600" b="1" kern="0" dirty="0" smtClean="0">
              <a:solidFill>
                <a:schemeClr val="tx1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8662307" y="622249"/>
            <a:ext cx="403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en-AU" sz="2800" dirty="0">
              <a:solidFill>
                <a:srgbClr val="FF0000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8685401" y="364696"/>
            <a:ext cx="403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en-AU" sz="2800" dirty="0">
              <a:solidFill>
                <a:srgbClr val="FF0000"/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8662307" y="863979"/>
            <a:ext cx="403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en-A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19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4"/>
          <p:cNvSpPr txBox="1">
            <a:spLocks noChangeArrowheads="1"/>
          </p:cNvSpPr>
          <p:nvPr/>
        </p:nvSpPr>
        <p:spPr bwMode="auto">
          <a:xfrm>
            <a:off x="2815167" y="1853408"/>
            <a:ext cx="3677708" cy="272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170"/>
          </a:p>
        </p:txBody>
      </p:sp>
      <p:sp>
        <p:nvSpPr>
          <p:cNvPr id="7171" name="Rectangle 6"/>
          <p:cNvSpPr>
            <a:spLocks noChangeArrowheads="1"/>
          </p:cNvSpPr>
          <p:nvPr/>
        </p:nvSpPr>
        <p:spPr bwMode="auto">
          <a:xfrm>
            <a:off x="2369347" y="119063"/>
            <a:ext cx="5700448" cy="756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39" indent="-285739">
              <a:spcBef>
                <a:spcPct val="20000"/>
              </a:spcBef>
            </a:pPr>
            <a:r>
              <a:rPr lang="en-AU" sz="2000" b="1" dirty="0">
                <a:solidFill>
                  <a:srgbClr val="333333"/>
                </a:solidFill>
                <a:latin typeface="Albertus (W1)" pitchFamily="34" charset="0"/>
              </a:rPr>
              <a:t>SAGE Computing Services</a:t>
            </a:r>
          </a:p>
          <a:p>
            <a:pPr marL="285739" indent="-285739">
              <a:spcBef>
                <a:spcPct val="20000"/>
              </a:spcBef>
            </a:pPr>
            <a:r>
              <a:rPr lang="en-AU" sz="1667" dirty="0">
                <a:solidFill>
                  <a:srgbClr val="333333"/>
                </a:solidFill>
                <a:latin typeface="Albertus (W1)" pitchFamily="34" charset="0"/>
              </a:rPr>
              <a:t>Customised Oracle Training Workshops and Consulting</a:t>
            </a:r>
          </a:p>
          <a:p>
            <a:pPr marL="285739" indent="-285739">
              <a:spcBef>
                <a:spcPct val="20000"/>
              </a:spcBef>
            </a:pPr>
            <a:endParaRPr lang="en-AU" sz="1667" dirty="0">
              <a:solidFill>
                <a:srgbClr val="333333"/>
              </a:solidFill>
              <a:latin typeface="Albertus (W1)" pitchFamily="34" charset="0"/>
            </a:endParaRPr>
          </a:p>
        </p:txBody>
      </p:sp>
      <p:sp>
        <p:nvSpPr>
          <p:cNvPr id="7173" name="Rectangle 11"/>
          <p:cNvSpPr>
            <a:spLocks noChangeArrowheads="1"/>
          </p:cNvSpPr>
          <p:nvPr/>
        </p:nvSpPr>
        <p:spPr bwMode="auto">
          <a:xfrm>
            <a:off x="1226344" y="1369219"/>
            <a:ext cx="7394514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39" indent="-285739">
              <a:spcBef>
                <a:spcPct val="20000"/>
              </a:spcBef>
            </a:pPr>
            <a:r>
              <a:rPr lang="en-US" sz="2000" b="1" i="1" dirty="0">
                <a:solidFill>
                  <a:srgbClr val="006600"/>
                </a:solidFill>
                <a:latin typeface="Albertus (W1)" pitchFamily="34" charset="0"/>
              </a:rPr>
              <a:t>Penny Cookson </a:t>
            </a:r>
          </a:p>
          <a:p>
            <a:pPr marL="285739" indent="-285739">
              <a:spcBef>
                <a:spcPct val="20000"/>
              </a:spcBef>
            </a:pPr>
            <a:endParaRPr lang="en-US" sz="1170" b="1" i="1" dirty="0">
              <a:latin typeface="Albertus (W1)" pitchFamily="34" charset="0"/>
            </a:endParaRPr>
          </a:p>
          <a:p>
            <a:pPr marL="285739" indent="-285739">
              <a:spcBef>
                <a:spcPct val="20000"/>
              </a:spcBef>
            </a:pPr>
            <a:r>
              <a:rPr lang="en-US" sz="1170" b="1" i="1" dirty="0">
                <a:latin typeface="Albertus (W1)" pitchFamily="34" charset="0"/>
              </a:rPr>
              <a:t>Managing Director and Principal Consultant</a:t>
            </a:r>
          </a:p>
          <a:p>
            <a:pPr marL="285739" indent="-285739">
              <a:spcBef>
                <a:spcPct val="20000"/>
              </a:spcBef>
            </a:pPr>
            <a:endParaRPr lang="en-US" sz="667" b="1" i="1" dirty="0">
              <a:latin typeface="Albertus (W1)" pitchFamily="34" charset="0"/>
            </a:endParaRPr>
          </a:p>
          <a:p>
            <a:pPr marL="285739" indent="-285739">
              <a:spcBef>
                <a:spcPct val="20000"/>
              </a:spcBef>
            </a:pPr>
            <a:r>
              <a:rPr lang="en-US" sz="1170" b="1" i="1" dirty="0">
                <a:latin typeface="Albertus (W1)" pitchFamily="34" charset="0"/>
              </a:rPr>
              <a:t>Working with Oracle products since 1987</a:t>
            </a:r>
          </a:p>
          <a:p>
            <a:pPr marL="285739" indent="-285739">
              <a:spcBef>
                <a:spcPct val="20000"/>
              </a:spcBef>
            </a:pPr>
            <a:endParaRPr lang="en-US" sz="667" b="1" i="1" dirty="0">
              <a:latin typeface="Albertus (W1)" pitchFamily="34" charset="0"/>
            </a:endParaRPr>
          </a:p>
          <a:p>
            <a:pPr marL="285739" indent="-285739">
              <a:spcBef>
                <a:spcPct val="20000"/>
              </a:spcBef>
            </a:pPr>
            <a:r>
              <a:rPr lang="en-US" sz="1170" b="1" i="1" dirty="0">
                <a:latin typeface="Albertus (W1)" pitchFamily="34" charset="0"/>
              </a:rPr>
              <a:t>Oracle Magazine Educator of the Year 2004</a:t>
            </a:r>
          </a:p>
          <a:p>
            <a:pPr marL="285739" indent="-285739">
              <a:spcBef>
                <a:spcPct val="20000"/>
              </a:spcBef>
            </a:pPr>
            <a:endParaRPr lang="en-US" sz="667" b="1" i="1" dirty="0">
              <a:latin typeface="Albertus (W1)" pitchFamily="34" charset="0"/>
            </a:endParaRPr>
          </a:p>
          <a:p>
            <a:pPr marL="285739" indent="-285739">
              <a:spcBef>
                <a:spcPct val="20000"/>
              </a:spcBef>
            </a:pPr>
            <a:endParaRPr lang="en-US" sz="1170" b="1" i="1" dirty="0">
              <a:latin typeface="Albertus (W1)" pitchFamily="34" charset="0"/>
            </a:endParaRPr>
          </a:p>
          <a:p>
            <a:pPr marL="285739" indent="-285739">
              <a:spcBef>
                <a:spcPct val="20000"/>
              </a:spcBef>
            </a:pPr>
            <a:endParaRPr lang="en-AU" sz="1170" i="1" dirty="0" smtClean="0">
              <a:solidFill>
                <a:srgbClr val="333333"/>
              </a:solidFill>
              <a:latin typeface="Albertus (W1)" pitchFamily="34" charset="0"/>
            </a:endParaRPr>
          </a:p>
          <a:p>
            <a:pPr marL="285739" indent="-285739">
              <a:spcBef>
                <a:spcPct val="20000"/>
              </a:spcBef>
            </a:pPr>
            <a:endParaRPr lang="en-AU" sz="1170" i="1" dirty="0">
              <a:solidFill>
                <a:srgbClr val="333333"/>
              </a:solidFill>
              <a:latin typeface="Albertus (W1)" pitchFamily="34" charset="0"/>
            </a:endParaRPr>
          </a:p>
          <a:p>
            <a:pPr marL="285739" indent="-285739">
              <a:spcBef>
                <a:spcPct val="20000"/>
              </a:spcBef>
            </a:pPr>
            <a:endParaRPr lang="en-AU" sz="1170" i="1" dirty="0" smtClean="0">
              <a:solidFill>
                <a:srgbClr val="333333"/>
              </a:solidFill>
              <a:latin typeface="Albertus (W1)" pitchFamily="34" charset="0"/>
            </a:endParaRPr>
          </a:p>
          <a:p>
            <a:pPr marL="285739" indent="-285739">
              <a:spcBef>
                <a:spcPct val="20000"/>
              </a:spcBef>
            </a:pPr>
            <a:endParaRPr lang="en-AU" sz="1170" i="1" dirty="0">
              <a:solidFill>
                <a:srgbClr val="333333"/>
              </a:solidFill>
              <a:latin typeface="Albertus (W1)" pitchFamily="34" charset="0"/>
            </a:endParaRPr>
          </a:p>
          <a:p>
            <a:pPr marL="285739" indent="-285739">
              <a:spcBef>
                <a:spcPct val="20000"/>
              </a:spcBef>
            </a:pPr>
            <a:endParaRPr lang="en-AU" sz="1170" i="1" dirty="0" smtClean="0">
              <a:solidFill>
                <a:srgbClr val="333333"/>
              </a:solidFill>
              <a:latin typeface="Albertus (W1)" pitchFamily="34" charset="0"/>
            </a:endParaRPr>
          </a:p>
          <a:p>
            <a:pPr marL="285739" indent="-285739">
              <a:spcBef>
                <a:spcPct val="20000"/>
              </a:spcBef>
            </a:pPr>
            <a:endParaRPr lang="en-AU" sz="1170" i="1" dirty="0">
              <a:solidFill>
                <a:srgbClr val="333333"/>
              </a:solidFill>
              <a:latin typeface="Albertus (W1)" pitchFamily="34" charset="0"/>
            </a:endParaRPr>
          </a:p>
          <a:p>
            <a:pPr marL="285739" indent="-285739">
              <a:spcBef>
                <a:spcPct val="20000"/>
              </a:spcBef>
            </a:pPr>
            <a:endParaRPr lang="en-AU" sz="1170" i="1" dirty="0" smtClean="0">
              <a:solidFill>
                <a:srgbClr val="333333"/>
              </a:solidFill>
              <a:latin typeface="Albertus (W1)" pitchFamily="34" charset="0"/>
            </a:endParaRPr>
          </a:p>
          <a:p>
            <a:pPr marL="285739" indent="-285739">
              <a:spcBef>
                <a:spcPct val="20000"/>
              </a:spcBef>
            </a:pPr>
            <a:endParaRPr lang="en-AU" sz="1170" i="1" dirty="0">
              <a:solidFill>
                <a:srgbClr val="333333"/>
              </a:solidFill>
              <a:latin typeface="Albertus (W1)" pitchFamily="34" charset="0"/>
            </a:endParaRPr>
          </a:p>
          <a:p>
            <a:pPr marL="285739" indent="-285739">
              <a:spcBef>
                <a:spcPct val="20000"/>
              </a:spcBef>
            </a:pPr>
            <a:endParaRPr lang="en-AU" sz="1170" i="1" dirty="0">
              <a:solidFill>
                <a:srgbClr val="333333"/>
              </a:solidFill>
              <a:latin typeface="Albertus (W1)" pitchFamily="34" charset="0"/>
            </a:endParaRPr>
          </a:p>
          <a:p>
            <a:pPr marL="285739" indent="-285739">
              <a:spcBef>
                <a:spcPct val="20000"/>
              </a:spcBef>
            </a:pPr>
            <a:r>
              <a:rPr lang="en-AU" sz="1170" i="1" dirty="0">
                <a:solidFill>
                  <a:srgbClr val="333333"/>
                </a:solidFill>
                <a:latin typeface="Albertus (W1)" pitchFamily="34" charset="0"/>
              </a:rPr>
              <a:t>					</a:t>
            </a:r>
            <a:r>
              <a:rPr lang="en-AU" sz="1170" i="1" dirty="0" smtClean="0">
                <a:solidFill>
                  <a:srgbClr val="333333"/>
                </a:solidFill>
                <a:latin typeface="Albertus (W1)" pitchFamily="34" charset="0"/>
              </a:rPr>
              <a:t>		www.sagecomputing.com.au</a:t>
            </a:r>
            <a:endParaRPr lang="en-AU" sz="1170" i="1" dirty="0">
              <a:solidFill>
                <a:srgbClr val="333333"/>
              </a:solidFill>
              <a:latin typeface="Albertus (W1)" pitchFamily="34" charset="0"/>
            </a:endParaRPr>
          </a:p>
          <a:p>
            <a:pPr marL="285739" indent="-285739">
              <a:spcBef>
                <a:spcPct val="20000"/>
              </a:spcBef>
            </a:pPr>
            <a:r>
              <a:rPr lang="en-AU" sz="1170" i="1" dirty="0">
                <a:solidFill>
                  <a:srgbClr val="333333"/>
                </a:solidFill>
                <a:latin typeface="Albertus (W1)" pitchFamily="34" charset="0"/>
              </a:rPr>
              <a:t>					</a:t>
            </a:r>
            <a:r>
              <a:rPr lang="en-AU" sz="1170" i="1" dirty="0" smtClean="0">
                <a:solidFill>
                  <a:srgbClr val="333333"/>
                </a:solidFill>
                <a:latin typeface="Albertus (W1)" pitchFamily="34" charset="0"/>
              </a:rPr>
              <a:t>		penny@sagecomputing.com.au</a:t>
            </a:r>
            <a:endParaRPr lang="en-AU" sz="1170" i="1" dirty="0">
              <a:solidFill>
                <a:srgbClr val="333333"/>
              </a:solidFill>
              <a:latin typeface="Albertus (W1)" pitchFamily="34" charset="0"/>
            </a:endParaRPr>
          </a:p>
          <a:p>
            <a:pPr marL="285739" indent="-285739">
              <a:spcBef>
                <a:spcPct val="20000"/>
              </a:spcBef>
            </a:pPr>
            <a:endParaRPr lang="en-US" sz="2000" b="1" i="1" dirty="0">
              <a:latin typeface="Albertus (W1)" pitchFamily="34" charset="0"/>
            </a:endParaRPr>
          </a:p>
          <a:p>
            <a:pPr marL="285739" indent="-285739" algn="r">
              <a:spcBef>
                <a:spcPct val="20000"/>
              </a:spcBef>
            </a:pPr>
            <a:r>
              <a:rPr lang="en-US" sz="2000" b="1" i="1" dirty="0">
                <a:solidFill>
                  <a:srgbClr val="333333"/>
                </a:solidFill>
                <a:latin typeface="Albertus (W1)" pitchFamily="34" charset="0"/>
              </a:rPr>
              <a:t>				  </a:t>
            </a:r>
          </a:p>
          <a:p>
            <a:pPr marL="285739" indent="-285739" algn="r">
              <a:spcBef>
                <a:spcPct val="20000"/>
              </a:spcBef>
            </a:pPr>
            <a:endParaRPr lang="en-US" sz="2000" b="1" i="1" dirty="0">
              <a:solidFill>
                <a:srgbClr val="333333"/>
              </a:solidFill>
              <a:latin typeface="Albertus (W1)" pitchFamily="34" charset="0"/>
            </a:endParaRPr>
          </a:p>
          <a:p>
            <a:pPr marL="285739" indent="-285739">
              <a:spcBef>
                <a:spcPct val="20000"/>
              </a:spcBef>
            </a:pPr>
            <a:endParaRPr lang="en-US" sz="2000" b="1" i="1" dirty="0">
              <a:latin typeface="Albertus (W1)" pitchFamily="34" charset="0"/>
            </a:endParaRPr>
          </a:p>
          <a:p>
            <a:pPr marL="285739" indent="-285739">
              <a:spcBef>
                <a:spcPct val="20000"/>
              </a:spcBef>
            </a:pPr>
            <a:endParaRPr lang="en-US" sz="2000" b="1" i="1" dirty="0">
              <a:latin typeface="Albertus (W1)" pitchFamily="34" charset="0"/>
            </a:endParaRPr>
          </a:p>
          <a:p>
            <a:pPr marL="285739" indent="-285739">
              <a:spcBef>
                <a:spcPct val="20000"/>
              </a:spcBef>
            </a:pPr>
            <a:endParaRPr lang="en-US" sz="2000" b="1" i="1" dirty="0">
              <a:latin typeface="Albertus (W1)" pitchFamily="34" charset="0"/>
            </a:endParaRPr>
          </a:p>
          <a:p>
            <a:pPr marL="285739" indent="-285739">
              <a:spcBef>
                <a:spcPct val="20000"/>
              </a:spcBef>
            </a:pPr>
            <a:endParaRPr lang="en-AU" sz="1667" dirty="0">
              <a:solidFill>
                <a:srgbClr val="333333"/>
              </a:solidFill>
              <a:latin typeface="Albertus (W1)" pitchFamily="34" charset="0"/>
            </a:endParaRPr>
          </a:p>
        </p:txBody>
      </p:sp>
      <p:pic>
        <p:nvPicPr>
          <p:cNvPr id="7" name="Picture 1" descr="C:\sage\ADMIN\O_ACELogo_clr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5445" y="3685811"/>
            <a:ext cx="1716356" cy="6956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68240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Rectangle 2"/>
          <p:cNvSpPr txBox="1">
            <a:spLocks noGrp="1" noChangeArrowheads="1"/>
          </p:cNvSpPr>
          <p:nvPr>
            <p:ph idx="1"/>
          </p:nvPr>
        </p:nvSpPr>
        <p:spPr bwMode="auto">
          <a:xfrm>
            <a:off x="2468224" y="1352520"/>
            <a:ext cx="4541415" cy="591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9pPr>
          </a:lstStyle>
          <a:p>
            <a:pPr marL="0" indent="0" algn="l" eaLnBrk="1" hangingPunct="1">
              <a:buNone/>
            </a:pPr>
            <a:r>
              <a:rPr lang="en-AU" sz="1600" b="1" kern="0" dirty="0" smtClean="0">
                <a:solidFill>
                  <a:schemeClr val="tx1"/>
                </a:solidFill>
              </a:rPr>
              <a:t>11000000*40/100 </a:t>
            </a:r>
            <a:r>
              <a:rPr lang="en-AU" sz="1600" b="1" kern="0" dirty="0">
                <a:solidFill>
                  <a:schemeClr val="tx1"/>
                </a:solidFill>
              </a:rPr>
              <a:t>*8.2/100 * </a:t>
            </a:r>
            <a:r>
              <a:rPr lang="en-AU" sz="1600" b="1" kern="0" dirty="0" smtClean="0">
                <a:solidFill>
                  <a:schemeClr val="tx1"/>
                </a:solidFill>
              </a:rPr>
              <a:t>2.9/100 =</a:t>
            </a:r>
            <a:r>
              <a:rPr lang="en-AU" sz="1600" b="1" kern="0" dirty="0" smtClean="0">
                <a:solidFill>
                  <a:srgbClr val="FF0000"/>
                </a:solidFill>
              </a:rPr>
              <a:t>10,463</a:t>
            </a:r>
          </a:p>
        </p:txBody>
      </p:sp>
      <p:sp>
        <p:nvSpPr>
          <p:cNvPr id="123" name="Rectangle 2"/>
          <p:cNvSpPr txBox="1">
            <a:spLocks noChangeArrowheads="1"/>
          </p:cNvSpPr>
          <p:nvPr/>
        </p:nvSpPr>
        <p:spPr bwMode="auto">
          <a:xfrm>
            <a:off x="2556784" y="271376"/>
            <a:ext cx="3903710" cy="1341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marL="1714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5143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2pPr>
            <a:lvl3pPr marL="8572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3pPr>
            <a:lvl4pPr marL="12001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4pPr>
            <a:lvl5pPr marL="15430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5pPr>
            <a:lvl6pPr marL="4572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6pPr>
            <a:lvl7pPr marL="9144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7pPr>
            <a:lvl8pPr marL="13716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8pPr>
            <a:lvl9pPr marL="18288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9pPr>
          </a:lstStyle>
          <a:p>
            <a:pPr marL="0" indent="0" algn="l" eaLnBrk="1" hangingPunct="1">
              <a:buFont typeface="Arial" panose="020B0604020202020204" pitchFamily="34" charset="0"/>
              <a:buNone/>
            </a:pPr>
            <a:r>
              <a:rPr lang="en-AU" sz="1600" b="1" kern="0" dirty="0" smtClean="0">
                <a:solidFill>
                  <a:schemeClr val="tx1"/>
                </a:solidFill>
              </a:rPr>
              <a:t>MARRIED = ‘N’                                  </a:t>
            </a:r>
            <a:r>
              <a:rPr lang="en-AU" sz="1600" b="1" kern="0" dirty="0" smtClean="0">
                <a:solidFill>
                  <a:schemeClr val="tx1"/>
                </a:solidFill>
                <a:sym typeface="Wingdings" panose="05000000000000000000" pitchFamily="2" charset="2"/>
              </a:rPr>
              <a:t>     40% </a:t>
            </a:r>
          </a:p>
          <a:p>
            <a:pPr marL="0" indent="0" algn="l" eaLnBrk="1" hangingPunct="1">
              <a:buFont typeface="Arial" panose="020B0604020202020204" pitchFamily="34" charset="0"/>
              <a:buNone/>
            </a:pPr>
            <a:r>
              <a:rPr lang="en-AU" sz="1600" b="1" kern="0" dirty="0" smtClean="0">
                <a:solidFill>
                  <a:schemeClr val="tx1"/>
                </a:solidFill>
              </a:rPr>
              <a:t>AND </a:t>
            </a:r>
            <a:r>
              <a:rPr lang="en-AU" sz="1600" b="1" kern="0" dirty="0">
                <a:solidFill>
                  <a:schemeClr val="tx1"/>
                </a:solidFill>
              </a:rPr>
              <a:t>AGE &gt;=25 </a:t>
            </a:r>
            <a:r>
              <a:rPr lang="en-AU" sz="1600" b="1" kern="0" dirty="0" smtClean="0">
                <a:solidFill>
                  <a:schemeClr val="tx1"/>
                </a:solidFill>
              </a:rPr>
              <a:t>AND &lt;30                 </a:t>
            </a:r>
            <a:r>
              <a:rPr lang="en-AU" sz="1600" b="1" kern="0" dirty="0" smtClean="0">
                <a:solidFill>
                  <a:schemeClr val="tx1"/>
                </a:solidFill>
                <a:sym typeface="Wingdings" panose="05000000000000000000" pitchFamily="2" charset="2"/>
              </a:rPr>
              <a:t>     8.2% </a:t>
            </a:r>
            <a:endParaRPr lang="en-AU" sz="1600" b="1" kern="0" dirty="0">
              <a:solidFill>
                <a:schemeClr val="tx1"/>
              </a:solidFill>
            </a:endParaRPr>
          </a:p>
          <a:p>
            <a:pPr marL="0" indent="0" algn="l" eaLnBrk="1" hangingPunct="1">
              <a:buNone/>
            </a:pPr>
            <a:r>
              <a:rPr lang="en-AU" sz="1600" b="1" kern="0" dirty="0">
                <a:solidFill>
                  <a:schemeClr val="tx1"/>
                </a:solidFill>
              </a:rPr>
              <a:t>AND HEIGHT &gt;= 6ft 2 in (188cm</a:t>
            </a:r>
            <a:r>
              <a:rPr lang="en-AU" sz="1600" b="1" kern="0" dirty="0" smtClean="0">
                <a:solidFill>
                  <a:schemeClr val="tx1"/>
                </a:solidFill>
              </a:rPr>
              <a:t>)  </a:t>
            </a:r>
            <a:r>
              <a:rPr lang="en-AU" sz="1600" b="1" kern="0" dirty="0" smtClean="0">
                <a:solidFill>
                  <a:schemeClr val="tx1"/>
                </a:solidFill>
                <a:sym typeface="Wingdings" panose="05000000000000000000" pitchFamily="2" charset="2"/>
              </a:rPr>
              <a:t>     2.9% </a:t>
            </a:r>
            <a:endParaRPr lang="en-AU" sz="1600" b="1" kern="0" dirty="0">
              <a:solidFill>
                <a:schemeClr val="tx1"/>
              </a:solidFill>
            </a:endParaRPr>
          </a:p>
          <a:p>
            <a:pPr marL="0" indent="0" algn="l" eaLnBrk="1" hangingPunct="1">
              <a:buFont typeface="Arial" panose="020B0604020202020204" pitchFamily="34" charset="0"/>
              <a:buNone/>
            </a:pPr>
            <a:endParaRPr lang="en-AU" sz="1600" b="1" kern="0" dirty="0" smtClean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7200" y="2107917"/>
            <a:ext cx="4572000" cy="117275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dirty="0"/>
              <a:t>SELECT  /*+ GATHER_PLAN_STATISTICS */  COUNT(*) </a:t>
            </a:r>
          </a:p>
          <a:p>
            <a:r>
              <a:rPr lang="en-AU" dirty="0"/>
              <a:t>FROM men </a:t>
            </a:r>
          </a:p>
          <a:p>
            <a:r>
              <a:rPr lang="en-AU" dirty="0"/>
              <a:t>WHERE </a:t>
            </a:r>
            <a:r>
              <a:rPr lang="en-AU" dirty="0" smtClean="0"/>
              <a:t>married </a:t>
            </a:r>
            <a:r>
              <a:rPr lang="en-AU" dirty="0"/>
              <a:t>= 'N'</a:t>
            </a:r>
          </a:p>
          <a:p>
            <a:r>
              <a:rPr lang="en-AU" dirty="0"/>
              <a:t>AND </a:t>
            </a:r>
            <a:r>
              <a:rPr lang="en-AU" dirty="0" smtClean="0"/>
              <a:t>age </a:t>
            </a:r>
            <a:r>
              <a:rPr lang="en-AU" dirty="0"/>
              <a:t>&gt;=25 AND age &lt; 30 </a:t>
            </a:r>
          </a:p>
          <a:p>
            <a:r>
              <a:rPr lang="en-AU" dirty="0"/>
              <a:t>AND height &gt;= 188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299" y="3691467"/>
            <a:ext cx="8744217" cy="132207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4403501" y="4578578"/>
            <a:ext cx="1543388" cy="289451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19123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gesiz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-1"/>
            <a:ext cx="9187650" cy="571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978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Grp="1" noChangeArrowheads="1"/>
          </p:cNvSpPr>
          <p:nvPr>
            <p:ph idx="1"/>
          </p:nvPr>
        </p:nvSpPr>
        <p:spPr bwMode="auto">
          <a:xfrm>
            <a:off x="128899" y="-61546"/>
            <a:ext cx="5652044" cy="562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9pPr>
          </a:lstStyle>
          <a:p>
            <a:pPr marL="0" indent="0" eaLnBrk="1" hangingPunct="1">
              <a:buNone/>
            </a:pPr>
            <a:r>
              <a:rPr lang="en-AU" sz="2000" b="1" kern="0" dirty="0" smtClean="0">
                <a:solidFill>
                  <a:schemeClr val="tx1"/>
                </a:solidFill>
              </a:rPr>
              <a:t>Height Statistics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994" y="1041888"/>
            <a:ext cx="2016364" cy="457537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3741" y="46863"/>
            <a:ext cx="3692037" cy="495604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56311" y="501083"/>
            <a:ext cx="4031502" cy="48963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86969" y="1129812"/>
            <a:ext cx="3787948" cy="41555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56572" y="1371233"/>
            <a:ext cx="4452009" cy="4163525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3292033" y="5039156"/>
            <a:ext cx="457200" cy="2461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5097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0964" y="1089879"/>
            <a:ext cx="4452009" cy="4163525"/>
          </a:xfrm>
          <a:prstGeom prst="rect">
            <a:avLst/>
          </a:prstGeom>
        </p:spPr>
      </p:pic>
      <p:sp>
        <p:nvSpPr>
          <p:cNvPr id="3" name="Rectangle 2"/>
          <p:cNvSpPr txBox="1">
            <a:spLocks noGrp="1" noChangeArrowheads="1"/>
          </p:cNvSpPr>
          <p:nvPr>
            <p:ph idx="1"/>
          </p:nvPr>
        </p:nvSpPr>
        <p:spPr bwMode="auto">
          <a:xfrm>
            <a:off x="2844390" y="280200"/>
            <a:ext cx="5652044" cy="562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9pPr>
          </a:lstStyle>
          <a:p>
            <a:pPr marL="0" indent="0" eaLnBrk="1" hangingPunct="1">
              <a:buNone/>
            </a:pPr>
            <a:r>
              <a:rPr lang="en-AU" sz="2000" b="1" kern="0" dirty="0" smtClean="0">
                <a:solidFill>
                  <a:schemeClr val="tx1"/>
                </a:solidFill>
              </a:rPr>
              <a:t>5.3</a:t>
            </a:r>
            <a:r>
              <a:rPr lang="en-AU" sz="2000" b="1" kern="0" dirty="0">
                <a:solidFill>
                  <a:schemeClr val="tx1"/>
                </a:solidFill>
              </a:rPr>
              <a:t>% of </a:t>
            </a:r>
            <a:r>
              <a:rPr lang="en-AU" sz="2000" b="1" kern="0" dirty="0" smtClean="0">
                <a:solidFill>
                  <a:schemeClr val="tx1"/>
                </a:solidFill>
              </a:rPr>
              <a:t>males are &gt;= 6ft 2inches </a:t>
            </a:r>
          </a:p>
        </p:txBody>
      </p:sp>
      <p:sp>
        <p:nvSpPr>
          <p:cNvPr id="10" name="Oval 9"/>
          <p:cNvSpPr/>
          <p:nvPr/>
        </p:nvSpPr>
        <p:spPr>
          <a:xfrm>
            <a:off x="3629186" y="0"/>
            <a:ext cx="4087796" cy="121721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2747818" y="1217214"/>
            <a:ext cx="3325091" cy="359955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/>
          <p:cNvGrpSpPr/>
          <p:nvPr/>
        </p:nvGrpSpPr>
        <p:grpSpPr>
          <a:xfrm>
            <a:off x="0" y="1562262"/>
            <a:ext cx="2485803" cy="1332357"/>
            <a:chOff x="0" y="1562262"/>
            <a:chExt cx="2485803" cy="1332357"/>
          </a:xfrm>
        </p:grpSpPr>
        <p:sp>
          <p:nvSpPr>
            <p:cNvPr id="14" name="Rectangle 2"/>
            <p:cNvSpPr txBox="1">
              <a:spLocks noChangeArrowheads="1"/>
            </p:cNvSpPr>
            <p:nvPr/>
          </p:nvSpPr>
          <p:spPr bwMode="auto">
            <a:xfrm flipH="1">
              <a:off x="0" y="1562262"/>
              <a:ext cx="1828799" cy="13323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rmAutofit lnSpcReduction="10000"/>
            </a:bodyPr>
            <a:lstStyle>
              <a:lvl1pPr marL="171450" indent="-171450" algn="ctr" defTabSz="6858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marL="514350" indent="-171450" algn="ctr" defTabSz="6858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2"/>
                  </a:solidFill>
                  <a:latin typeface="Albertus (W1)" pitchFamily="34" charset="0"/>
                  <a:ea typeface="+mn-ea"/>
                  <a:cs typeface="+mn-cs"/>
                </a:defRPr>
              </a:lvl2pPr>
              <a:lvl3pPr marL="857250" indent="-171450" algn="ctr" defTabSz="6858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2"/>
                  </a:solidFill>
                  <a:latin typeface="Albertus (W1)" pitchFamily="34" charset="0"/>
                  <a:ea typeface="+mn-ea"/>
                  <a:cs typeface="+mn-cs"/>
                </a:defRPr>
              </a:lvl3pPr>
              <a:lvl4pPr marL="1200150" indent="-171450" algn="ctr" defTabSz="6858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2"/>
                  </a:solidFill>
                  <a:latin typeface="Albertus (W1)" pitchFamily="34" charset="0"/>
                  <a:ea typeface="+mn-ea"/>
                  <a:cs typeface="+mn-cs"/>
                </a:defRPr>
              </a:lvl4pPr>
              <a:lvl5pPr marL="1543050" indent="-171450" algn="ctr" defTabSz="6858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2"/>
                  </a:solidFill>
                  <a:latin typeface="Albertus (W1)" pitchFamily="34" charset="0"/>
                  <a:ea typeface="+mn-ea"/>
                  <a:cs typeface="+mn-cs"/>
                </a:defRPr>
              </a:lvl5pPr>
              <a:lvl6pPr marL="457200" indent="-171450" algn="ctr" defTabSz="685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2"/>
                  </a:solidFill>
                  <a:latin typeface="Albertus (W1)" pitchFamily="34" charset="0"/>
                  <a:ea typeface="+mn-ea"/>
                  <a:cs typeface="+mn-cs"/>
                </a:defRPr>
              </a:lvl6pPr>
              <a:lvl7pPr marL="914400" indent="-171450" algn="ctr" defTabSz="685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2"/>
                  </a:solidFill>
                  <a:latin typeface="Albertus (W1)" pitchFamily="34" charset="0"/>
                  <a:ea typeface="+mn-ea"/>
                  <a:cs typeface="+mn-cs"/>
                </a:defRPr>
              </a:lvl7pPr>
              <a:lvl8pPr marL="1371600" indent="-171450" algn="ctr" defTabSz="685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2"/>
                  </a:solidFill>
                  <a:latin typeface="Albertus (W1)" pitchFamily="34" charset="0"/>
                  <a:ea typeface="+mn-ea"/>
                  <a:cs typeface="+mn-cs"/>
                </a:defRPr>
              </a:lvl8pPr>
              <a:lvl9pPr marL="1828800" indent="-171450" algn="ctr" defTabSz="685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2"/>
                  </a:solidFill>
                  <a:latin typeface="Albertus (W1)" pitchFamily="34" charset="0"/>
                  <a:ea typeface="+mn-ea"/>
                  <a:cs typeface="+mn-cs"/>
                </a:defRPr>
              </a:lvl9pPr>
            </a:lstStyle>
            <a:p>
              <a:pPr marL="0" indent="0" eaLnBrk="1" hangingPunct="1">
                <a:buFont typeface="Arial" panose="020B0604020202020204" pitchFamily="34" charset="0"/>
                <a:buNone/>
              </a:pPr>
              <a:r>
                <a:rPr lang="en-AU" sz="2000" b="1" kern="0" dirty="0" smtClean="0">
                  <a:solidFill>
                    <a:schemeClr val="tx1"/>
                  </a:solidFill>
                </a:rPr>
                <a:t>Are these statistics out of date?</a:t>
              </a:r>
            </a:p>
            <a:p>
              <a:pPr marL="0" indent="0" eaLnBrk="1" hangingPunct="1">
                <a:buFont typeface="Arial" panose="020B0604020202020204" pitchFamily="34" charset="0"/>
                <a:buNone/>
              </a:pPr>
              <a:r>
                <a:rPr lang="en-AU" sz="2000" b="1" kern="0" dirty="0">
                  <a:solidFill>
                    <a:schemeClr val="tx1"/>
                  </a:solidFill>
                </a:rPr>
                <a:t>-</a:t>
              </a:r>
              <a:r>
                <a:rPr lang="en-AU" sz="2000" b="1" kern="0" dirty="0" smtClean="0">
                  <a:solidFill>
                    <a:schemeClr val="tx1"/>
                  </a:solidFill>
                </a:rPr>
                <a:t> do select of </a:t>
              </a:r>
              <a:r>
                <a:rPr lang="en-AU" sz="2000" b="1" kern="0" dirty="0" err="1" smtClean="0">
                  <a:solidFill>
                    <a:schemeClr val="tx1"/>
                  </a:solidFill>
                </a:rPr>
                <a:t>last_analyzed</a:t>
              </a:r>
              <a:endParaRPr lang="en-AU" sz="2000" b="1" kern="0" dirty="0" smtClean="0">
                <a:solidFill>
                  <a:schemeClr val="tx1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1805244" y="1743950"/>
              <a:ext cx="680559" cy="346813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</p:spTree>
    <p:extLst>
      <p:ext uri="{BB962C8B-B14F-4D97-AF65-F5344CB8AC3E}">
        <p14:creationId xmlns:p14="http://schemas.microsoft.com/office/powerpoint/2010/main" val="1008231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0964" y="1089879"/>
            <a:ext cx="4452009" cy="4163525"/>
          </a:xfrm>
          <a:prstGeom prst="rect">
            <a:avLst/>
          </a:prstGeom>
        </p:spPr>
      </p:pic>
      <p:sp>
        <p:nvSpPr>
          <p:cNvPr id="3" name="Rectangle 2"/>
          <p:cNvSpPr txBox="1">
            <a:spLocks noGrp="1" noChangeArrowheads="1"/>
          </p:cNvSpPr>
          <p:nvPr>
            <p:ph idx="1"/>
          </p:nvPr>
        </p:nvSpPr>
        <p:spPr bwMode="auto">
          <a:xfrm>
            <a:off x="2844390" y="280200"/>
            <a:ext cx="5652044" cy="562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9pPr>
          </a:lstStyle>
          <a:p>
            <a:pPr marL="0" indent="0" eaLnBrk="1" hangingPunct="1">
              <a:buNone/>
            </a:pPr>
            <a:r>
              <a:rPr lang="en-AU" sz="2000" b="1" kern="0" dirty="0" smtClean="0">
                <a:solidFill>
                  <a:schemeClr val="tx1"/>
                </a:solidFill>
              </a:rPr>
              <a:t>5.3</a:t>
            </a:r>
            <a:r>
              <a:rPr lang="en-AU" sz="2000" b="1" kern="0" dirty="0">
                <a:solidFill>
                  <a:schemeClr val="tx1"/>
                </a:solidFill>
              </a:rPr>
              <a:t>% of </a:t>
            </a:r>
            <a:r>
              <a:rPr lang="en-AU" sz="2000" b="1" kern="0" dirty="0" smtClean="0">
                <a:solidFill>
                  <a:schemeClr val="tx1"/>
                </a:solidFill>
              </a:rPr>
              <a:t>males are &gt;= 6ft 2inches </a:t>
            </a:r>
          </a:p>
        </p:txBody>
      </p:sp>
      <p:sp>
        <p:nvSpPr>
          <p:cNvPr id="10" name="Oval 9"/>
          <p:cNvSpPr/>
          <p:nvPr/>
        </p:nvSpPr>
        <p:spPr>
          <a:xfrm>
            <a:off x="2373739" y="842829"/>
            <a:ext cx="4087796" cy="121721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 flipH="1">
            <a:off x="6840182" y="2363666"/>
            <a:ext cx="1828799" cy="133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lnSpcReduction="10000"/>
          </a:bodyPr>
          <a:lstStyle>
            <a:lvl1pPr marL="1714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5143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2pPr>
            <a:lvl3pPr marL="8572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3pPr>
            <a:lvl4pPr marL="12001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4pPr>
            <a:lvl5pPr marL="15430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5pPr>
            <a:lvl6pPr marL="4572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6pPr>
            <a:lvl7pPr marL="9144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7pPr>
            <a:lvl8pPr marL="13716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8pPr>
            <a:lvl9pPr marL="18288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AU" sz="2000" b="1" kern="0" dirty="0" smtClean="0">
                <a:solidFill>
                  <a:schemeClr val="tx1"/>
                </a:solidFill>
              </a:rPr>
              <a:t>Note the correlation between gender, age and height</a:t>
            </a:r>
          </a:p>
        </p:txBody>
      </p:sp>
      <p:sp>
        <p:nvSpPr>
          <p:cNvPr id="7" name="Oval 6"/>
          <p:cNvSpPr/>
          <p:nvPr/>
        </p:nvSpPr>
        <p:spPr>
          <a:xfrm>
            <a:off x="1409089" y="1914572"/>
            <a:ext cx="1324226" cy="33388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16722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671744" y="71860"/>
            <a:ext cx="7587402" cy="2535873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SELECT </a:t>
            </a:r>
            <a:r>
              <a:rPr lang="en-AU" dirty="0" err="1"/>
              <a:t>c.column_name</a:t>
            </a:r>
            <a:r>
              <a:rPr lang="en-AU" dirty="0"/>
              <a:t>, </a:t>
            </a:r>
            <a:r>
              <a:rPr lang="en-AU" dirty="0" err="1"/>
              <a:t>t.num_rows</a:t>
            </a:r>
            <a:r>
              <a:rPr lang="en-AU" dirty="0"/>
              <a:t>       </a:t>
            </a:r>
            <a:r>
              <a:rPr lang="en-AU" dirty="0" smtClean="0"/>
              <a:t> </a:t>
            </a:r>
            <a:r>
              <a:rPr lang="en-AU" dirty="0"/>
              <a:t>"Number of Rows", </a:t>
            </a:r>
          </a:p>
          <a:p>
            <a:pPr marL="0" indent="0">
              <a:buNone/>
            </a:pPr>
            <a:r>
              <a:rPr lang="en-AU" dirty="0"/>
              <a:t>       </a:t>
            </a:r>
            <a:r>
              <a:rPr lang="en-AU" dirty="0" err="1"/>
              <a:t>c.num_distinct</a:t>
            </a:r>
            <a:r>
              <a:rPr lang="en-AU" dirty="0"/>
              <a:t>                               </a:t>
            </a:r>
            <a:r>
              <a:rPr lang="en-AU" dirty="0" smtClean="0"/>
              <a:t>          "</a:t>
            </a:r>
            <a:r>
              <a:rPr lang="en-AU" dirty="0"/>
              <a:t>Distinct Values", </a:t>
            </a:r>
          </a:p>
          <a:p>
            <a:pPr marL="0" indent="0">
              <a:buNone/>
            </a:pPr>
            <a:r>
              <a:rPr lang="en-AU" dirty="0"/>
              <a:t>       </a:t>
            </a:r>
            <a:r>
              <a:rPr lang="en-AU" dirty="0" err="1"/>
              <a:t>c.histogram</a:t>
            </a:r>
            <a:r>
              <a:rPr lang="en-AU" dirty="0"/>
              <a:t>                                 </a:t>
            </a:r>
            <a:r>
              <a:rPr lang="en-AU" dirty="0" smtClean="0"/>
              <a:t>             </a:t>
            </a:r>
            <a:r>
              <a:rPr lang="en-AU" dirty="0"/>
              <a:t>"Histogram"</a:t>
            </a:r>
          </a:p>
          <a:p>
            <a:pPr marL="0" indent="0">
              <a:buNone/>
            </a:pPr>
            <a:r>
              <a:rPr lang="en-AU" dirty="0"/>
              <a:t>FROM  </a:t>
            </a:r>
            <a:r>
              <a:rPr lang="en-AU" dirty="0" smtClean="0"/>
              <a:t>  </a:t>
            </a:r>
            <a:r>
              <a:rPr lang="en-AU" dirty="0" err="1"/>
              <a:t>user_tables</a:t>
            </a:r>
            <a:r>
              <a:rPr lang="en-AU" dirty="0"/>
              <a:t> t, </a:t>
            </a:r>
            <a:r>
              <a:rPr lang="en-AU" dirty="0" err="1"/>
              <a:t>user_tab_col_statistics</a:t>
            </a:r>
            <a:r>
              <a:rPr lang="en-AU" dirty="0"/>
              <a:t> c</a:t>
            </a:r>
          </a:p>
          <a:p>
            <a:pPr marL="0" indent="0">
              <a:buNone/>
            </a:pPr>
            <a:r>
              <a:rPr lang="en-AU" dirty="0"/>
              <a:t>WHERE  </a:t>
            </a:r>
            <a:r>
              <a:rPr lang="en-AU" dirty="0" err="1"/>
              <a:t>t.table_name</a:t>
            </a:r>
            <a:r>
              <a:rPr lang="en-AU" dirty="0"/>
              <a:t>   = </a:t>
            </a:r>
            <a:r>
              <a:rPr lang="en-AU" dirty="0" err="1"/>
              <a:t>c.table_name</a:t>
            </a:r>
            <a:endParaRPr lang="en-AU" dirty="0"/>
          </a:p>
          <a:p>
            <a:pPr marL="0" indent="0">
              <a:buNone/>
            </a:pPr>
            <a:r>
              <a:rPr lang="en-AU" dirty="0"/>
              <a:t>AND   </a:t>
            </a:r>
            <a:r>
              <a:rPr lang="en-AU" dirty="0" smtClean="0"/>
              <a:t>    </a:t>
            </a:r>
            <a:r>
              <a:rPr lang="en-AU" dirty="0" err="1"/>
              <a:t>t.table_name</a:t>
            </a:r>
            <a:r>
              <a:rPr lang="en-AU" dirty="0"/>
              <a:t>   = 'MEN'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4487" y="2607733"/>
            <a:ext cx="5287963" cy="2663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71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14500" y="265381"/>
            <a:ext cx="65722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dirty="0"/>
              <a:t>SELECT  /*+ GATHER_PLAN_STATISTICS */  COUNT(*) </a:t>
            </a:r>
          </a:p>
          <a:p>
            <a:r>
              <a:rPr lang="en-AU" sz="2400" dirty="0"/>
              <a:t>FROM men </a:t>
            </a:r>
          </a:p>
          <a:p>
            <a:r>
              <a:rPr lang="en-AU" sz="2400" dirty="0"/>
              <a:t>WHERE </a:t>
            </a:r>
            <a:r>
              <a:rPr lang="en-AU" sz="2400" dirty="0" smtClean="0"/>
              <a:t>age =</a:t>
            </a:r>
            <a:r>
              <a:rPr lang="en-AU" sz="2400" dirty="0"/>
              <a:t>6</a:t>
            </a:r>
            <a:r>
              <a:rPr lang="en-AU" sz="2400" dirty="0" smtClean="0"/>
              <a:t> </a:t>
            </a:r>
            <a:endParaRPr lang="en-AU" sz="2400" dirty="0"/>
          </a:p>
          <a:p>
            <a:r>
              <a:rPr lang="en-AU" sz="2400" dirty="0"/>
              <a:t>AND </a:t>
            </a:r>
            <a:r>
              <a:rPr lang="en-AU" sz="2400" dirty="0" smtClean="0"/>
              <a:t>     height </a:t>
            </a:r>
            <a:r>
              <a:rPr lang="en-AU" sz="2400" dirty="0"/>
              <a:t>= </a:t>
            </a:r>
            <a:r>
              <a:rPr lang="en-AU" sz="2400" dirty="0" smtClean="0"/>
              <a:t>174</a:t>
            </a:r>
            <a:endParaRPr lang="en-AU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637" y="2776537"/>
            <a:ext cx="7172325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98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50571" y="1142047"/>
            <a:ext cx="7886700" cy="3626115"/>
          </a:xfrm>
        </p:spPr>
        <p:txBody>
          <a:bodyPr/>
          <a:lstStyle/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r>
              <a:rPr lang="en-AU" dirty="0" smtClean="0"/>
              <a:t>BEGIN</a:t>
            </a:r>
            <a:endParaRPr lang="en-AU" dirty="0"/>
          </a:p>
          <a:p>
            <a:pPr marL="0" indent="0">
              <a:buNone/>
            </a:pPr>
            <a:r>
              <a:rPr lang="en-AU" dirty="0" err="1"/>
              <a:t>dbms_stats.gather_table_stats</a:t>
            </a:r>
            <a:r>
              <a:rPr lang="en-AU" dirty="0"/>
              <a:t>(</a:t>
            </a:r>
            <a:r>
              <a:rPr lang="en-AU" dirty="0" err="1"/>
              <a:t>ownname</a:t>
            </a:r>
            <a:r>
              <a:rPr lang="en-AU" dirty="0"/>
              <a:t>=&gt;'AUSOUG',</a:t>
            </a:r>
          </a:p>
          <a:p>
            <a:pPr marL="0" indent="0">
              <a:buNone/>
            </a:pPr>
            <a:r>
              <a:rPr lang="en-AU" dirty="0" err="1"/>
              <a:t>tabname</a:t>
            </a:r>
            <a:r>
              <a:rPr lang="en-AU" dirty="0"/>
              <a:t>=&gt;'MEN', </a:t>
            </a:r>
            <a:r>
              <a:rPr lang="en-AU" dirty="0" err="1"/>
              <a:t>estimate_percent</a:t>
            </a:r>
            <a:r>
              <a:rPr lang="en-AU" dirty="0"/>
              <a:t>=&gt;NULL,</a:t>
            </a:r>
          </a:p>
          <a:p>
            <a:pPr marL="0" indent="0">
              <a:buNone/>
            </a:pPr>
            <a:r>
              <a:rPr lang="en-AU" dirty="0" err="1"/>
              <a:t>method_opt</a:t>
            </a:r>
            <a:r>
              <a:rPr lang="en-AU" dirty="0"/>
              <a:t> =&gt; </a:t>
            </a:r>
          </a:p>
          <a:p>
            <a:pPr marL="0" indent="0">
              <a:buNone/>
            </a:pPr>
            <a:r>
              <a:rPr lang="en-AU" dirty="0"/>
              <a:t>'for all columns size 1  for columns size auto married height, for columns </a:t>
            </a:r>
            <a:r>
              <a:rPr lang="en-AU"/>
              <a:t>size </a:t>
            </a:r>
            <a:r>
              <a:rPr lang="en-AU" smtClean="0"/>
              <a:t>254 </a:t>
            </a:r>
            <a:r>
              <a:rPr lang="en-AU" dirty="0"/>
              <a:t>age, for columns (age, </a:t>
            </a:r>
            <a:r>
              <a:rPr lang="en-AU" dirty="0" smtClean="0"/>
              <a:t>height) </a:t>
            </a:r>
            <a:r>
              <a:rPr lang="en-AU" dirty="0"/>
              <a:t>size </a:t>
            </a:r>
            <a:r>
              <a:rPr lang="en-AU" dirty="0" smtClean="0"/>
              <a:t>2048 </a:t>
            </a:r>
            <a:r>
              <a:rPr lang="en-AU" dirty="0"/>
              <a:t>' );</a:t>
            </a:r>
          </a:p>
          <a:p>
            <a:pPr marL="0" indent="0">
              <a:buNone/>
            </a:pPr>
            <a:r>
              <a:rPr lang="en-AU" dirty="0" smtClean="0"/>
              <a:t>END;</a:t>
            </a:r>
            <a:endParaRPr lang="en-AU" dirty="0"/>
          </a:p>
        </p:txBody>
      </p:sp>
      <p:sp>
        <p:nvSpPr>
          <p:cNvPr id="3" name="Rectangle 2"/>
          <p:cNvSpPr/>
          <p:nvPr/>
        </p:nvSpPr>
        <p:spPr>
          <a:xfrm>
            <a:off x="1677790" y="212168"/>
            <a:ext cx="34360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dirty="0"/>
              <a:t>Gather extended statistics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3164651" y="3409788"/>
            <a:ext cx="4125835" cy="41030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57216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885632" y="937807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AU" sz="2400" dirty="0"/>
          </a:p>
          <a:p>
            <a:r>
              <a:rPr lang="en-AU" sz="2400" dirty="0"/>
              <a:t>SELECT * </a:t>
            </a:r>
            <a:endParaRPr lang="en-AU" sz="2400" dirty="0" smtClean="0"/>
          </a:p>
          <a:p>
            <a:r>
              <a:rPr lang="en-AU" sz="2400" dirty="0" smtClean="0"/>
              <a:t>FROM    </a:t>
            </a:r>
            <a:r>
              <a:rPr lang="en-AU" sz="2400" dirty="0" err="1" smtClean="0"/>
              <a:t>dba_stat_extensions</a:t>
            </a:r>
            <a:r>
              <a:rPr lang="en-AU" sz="2400" dirty="0" smtClean="0"/>
              <a:t> </a:t>
            </a:r>
            <a:endParaRPr lang="en-AU" sz="2400" dirty="0"/>
          </a:p>
          <a:p>
            <a:r>
              <a:rPr lang="en-AU" sz="2400" dirty="0"/>
              <a:t>WHERE  </a:t>
            </a:r>
            <a:r>
              <a:rPr lang="en-AU" sz="2400" dirty="0" err="1"/>
              <a:t>table_name</a:t>
            </a:r>
            <a:r>
              <a:rPr lang="en-AU" sz="2400" dirty="0"/>
              <a:t> = 'MEN'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42" y="3471074"/>
            <a:ext cx="8889203" cy="591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32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671744" y="71860"/>
            <a:ext cx="7587402" cy="2535873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SELECT </a:t>
            </a:r>
            <a:r>
              <a:rPr lang="en-AU" dirty="0" err="1"/>
              <a:t>c.column_name</a:t>
            </a:r>
            <a:r>
              <a:rPr lang="en-AU" dirty="0"/>
              <a:t>, </a:t>
            </a:r>
            <a:r>
              <a:rPr lang="en-AU" dirty="0" err="1"/>
              <a:t>t.num_rows</a:t>
            </a:r>
            <a:r>
              <a:rPr lang="en-AU" dirty="0"/>
              <a:t>       </a:t>
            </a:r>
            <a:r>
              <a:rPr lang="en-AU" dirty="0" smtClean="0"/>
              <a:t> </a:t>
            </a:r>
            <a:r>
              <a:rPr lang="en-AU" dirty="0"/>
              <a:t>"Number of Rows", </a:t>
            </a:r>
          </a:p>
          <a:p>
            <a:pPr marL="0" indent="0">
              <a:buNone/>
            </a:pPr>
            <a:r>
              <a:rPr lang="en-AU" dirty="0"/>
              <a:t>       </a:t>
            </a:r>
            <a:r>
              <a:rPr lang="en-AU" dirty="0" smtClean="0"/>
              <a:t>       </a:t>
            </a:r>
            <a:r>
              <a:rPr lang="en-AU" dirty="0" err="1" smtClean="0"/>
              <a:t>c.num_distinct</a:t>
            </a:r>
            <a:r>
              <a:rPr lang="en-AU" dirty="0" smtClean="0"/>
              <a:t>                                  "</a:t>
            </a:r>
            <a:r>
              <a:rPr lang="en-AU" dirty="0"/>
              <a:t>Distinct Values", </a:t>
            </a:r>
          </a:p>
          <a:p>
            <a:pPr marL="0" indent="0">
              <a:buNone/>
            </a:pPr>
            <a:r>
              <a:rPr lang="en-AU" dirty="0"/>
              <a:t>       </a:t>
            </a:r>
            <a:r>
              <a:rPr lang="en-AU" dirty="0" smtClean="0"/>
              <a:t>       </a:t>
            </a:r>
            <a:r>
              <a:rPr lang="en-AU" dirty="0" err="1" smtClean="0"/>
              <a:t>c.histogram</a:t>
            </a:r>
            <a:r>
              <a:rPr lang="en-AU" dirty="0" smtClean="0"/>
              <a:t>                                        </a:t>
            </a:r>
            <a:r>
              <a:rPr lang="en-AU" dirty="0"/>
              <a:t>"Histogram"</a:t>
            </a:r>
          </a:p>
          <a:p>
            <a:pPr marL="0" indent="0">
              <a:buNone/>
            </a:pPr>
            <a:r>
              <a:rPr lang="en-AU" dirty="0"/>
              <a:t>FROM  </a:t>
            </a:r>
            <a:r>
              <a:rPr lang="en-AU" dirty="0" smtClean="0"/>
              <a:t>  </a:t>
            </a:r>
            <a:r>
              <a:rPr lang="en-AU" dirty="0" err="1"/>
              <a:t>user_tables</a:t>
            </a:r>
            <a:r>
              <a:rPr lang="en-AU" dirty="0"/>
              <a:t> t, </a:t>
            </a:r>
            <a:r>
              <a:rPr lang="en-AU" dirty="0" err="1"/>
              <a:t>user_tab_col_statistics</a:t>
            </a:r>
            <a:r>
              <a:rPr lang="en-AU" dirty="0"/>
              <a:t> c</a:t>
            </a:r>
          </a:p>
          <a:p>
            <a:pPr marL="0" indent="0">
              <a:buNone/>
            </a:pPr>
            <a:r>
              <a:rPr lang="en-AU" dirty="0"/>
              <a:t>WHERE  </a:t>
            </a:r>
            <a:r>
              <a:rPr lang="en-AU" dirty="0" err="1"/>
              <a:t>t.table_name</a:t>
            </a:r>
            <a:r>
              <a:rPr lang="en-AU" dirty="0"/>
              <a:t>   = </a:t>
            </a:r>
            <a:r>
              <a:rPr lang="en-AU" dirty="0" err="1"/>
              <a:t>c.table_name</a:t>
            </a:r>
            <a:endParaRPr lang="en-AU" dirty="0"/>
          </a:p>
          <a:p>
            <a:pPr marL="0" indent="0">
              <a:buNone/>
            </a:pPr>
            <a:r>
              <a:rPr lang="en-AU" dirty="0"/>
              <a:t>AND   </a:t>
            </a:r>
            <a:r>
              <a:rPr lang="en-AU" dirty="0" smtClean="0"/>
              <a:t>    </a:t>
            </a:r>
            <a:r>
              <a:rPr lang="en-AU" dirty="0" err="1"/>
              <a:t>t.table_name</a:t>
            </a:r>
            <a:r>
              <a:rPr lang="en-AU" dirty="0"/>
              <a:t>   = 'MEN'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7425" y="2873537"/>
            <a:ext cx="4781550" cy="1933575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5586575" y="2668383"/>
            <a:ext cx="1688139" cy="41030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7205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Rectangle 2"/>
          <p:cNvSpPr txBox="1">
            <a:spLocks noChangeArrowheads="1"/>
          </p:cNvSpPr>
          <p:nvPr/>
        </p:nvSpPr>
        <p:spPr bwMode="auto">
          <a:xfrm>
            <a:off x="1495591" y="0"/>
            <a:ext cx="5029095" cy="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marL="1714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5143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2pPr>
            <a:lvl3pPr marL="8572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3pPr>
            <a:lvl4pPr marL="12001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4pPr>
            <a:lvl5pPr marL="15430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5pPr>
            <a:lvl6pPr marL="4572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6pPr>
            <a:lvl7pPr marL="9144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7pPr>
            <a:lvl8pPr marL="13716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8pPr>
            <a:lvl9pPr marL="18288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AU" b="1" kern="0" dirty="0" smtClean="0">
                <a:solidFill>
                  <a:schemeClr val="tx1"/>
                </a:solidFill>
              </a:rPr>
              <a:t>Optimiser Step 1 - Transformation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569894" y="1228452"/>
            <a:ext cx="367764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800" dirty="0" smtClean="0"/>
              <a:t>Query rewrite for materialised views</a:t>
            </a:r>
          </a:p>
          <a:p>
            <a:endParaRPr lang="en-AU" sz="1200" dirty="0" smtClean="0"/>
          </a:p>
          <a:p>
            <a:r>
              <a:rPr lang="en-AU" sz="2800" dirty="0" smtClean="0"/>
              <a:t>Transitive conditions</a:t>
            </a:r>
          </a:p>
          <a:p>
            <a:endParaRPr lang="en-AU" sz="1200" dirty="0" smtClean="0"/>
          </a:p>
          <a:p>
            <a:r>
              <a:rPr lang="en-AU" sz="2800" dirty="0" smtClean="0"/>
              <a:t>OR expansion</a:t>
            </a:r>
          </a:p>
          <a:p>
            <a:endParaRPr lang="en-AU" sz="1200" dirty="0" smtClean="0"/>
          </a:p>
          <a:p>
            <a:r>
              <a:rPr lang="en-AU" sz="2800" dirty="0" smtClean="0"/>
              <a:t>View merging</a:t>
            </a:r>
          </a:p>
          <a:p>
            <a:endParaRPr lang="en-AU" sz="1200" dirty="0" smtClean="0"/>
          </a:p>
          <a:p>
            <a:r>
              <a:rPr lang="en-AU" sz="2800" dirty="0" smtClean="0"/>
              <a:t>Predicate pushing</a:t>
            </a:r>
          </a:p>
          <a:p>
            <a:endParaRPr lang="en-AU" sz="1200" dirty="0" smtClean="0"/>
          </a:p>
          <a:p>
            <a:r>
              <a:rPr lang="en-AU" sz="2800" dirty="0" smtClean="0"/>
              <a:t>Join factorisation</a:t>
            </a:r>
            <a:endParaRPr lang="en-AU" sz="2800" dirty="0"/>
          </a:p>
        </p:txBody>
      </p:sp>
      <p:pic>
        <p:nvPicPr>
          <p:cNvPr id="1028" name="Picture 4" descr="http://cdn.buzznet.com/assets/users16/hannabeth/default/celebrities-before-after--large-msg-13675213235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138" y="1148630"/>
            <a:ext cx="4785587" cy="4191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540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767772" y="224001"/>
            <a:ext cx="71933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dirty="0"/>
              <a:t>SELECT  /*+ GATHER_PLAN_STATISTICS */  COUNT(*) </a:t>
            </a:r>
          </a:p>
          <a:p>
            <a:r>
              <a:rPr lang="en-AU" sz="2400" dirty="0"/>
              <a:t>FROM men </a:t>
            </a:r>
          </a:p>
          <a:p>
            <a:r>
              <a:rPr lang="en-AU" sz="2400" dirty="0"/>
              <a:t>WHERE </a:t>
            </a:r>
            <a:r>
              <a:rPr lang="en-AU" sz="2400" dirty="0" smtClean="0"/>
              <a:t>age =</a:t>
            </a:r>
            <a:r>
              <a:rPr lang="en-AU" sz="2400" dirty="0"/>
              <a:t>6</a:t>
            </a:r>
            <a:r>
              <a:rPr lang="en-AU" sz="2400" dirty="0" smtClean="0"/>
              <a:t> </a:t>
            </a:r>
            <a:endParaRPr lang="en-AU" sz="2400" dirty="0"/>
          </a:p>
          <a:p>
            <a:r>
              <a:rPr lang="en-AU" sz="2400" dirty="0"/>
              <a:t>AND height = </a:t>
            </a:r>
            <a:r>
              <a:rPr lang="en-AU" sz="2400" dirty="0" smtClean="0"/>
              <a:t>174</a:t>
            </a:r>
            <a:endParaRPr lang="en-AU" sz="24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4300" y="2627923"/>
            <a:ext cx="7162800" cy="19812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4914900" y="3362569"/>
            <a:ext cx="1149350" cy="255954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165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150" y="1490279"/>
            <a:ext cx="8204200" cy="363258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799477" y="171107"/>
            <a:ext cx="558306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600" dirty="0" smtClean="0"/>
              <a:t>ALTER SESSION SET EVENTS </a:t>
            </a:r>
            <a:r>
              <a:rPr lang="en-AU" sz="1600" dirty="0"/>
              <a:t>' </a:t>
            </a:r>
            <a:r>
              <a:rPr lang="en-AU" sz="1600" dirty="0" smtClean="0"/>
              <a:t>10053 trace name context forever</a:t>
            </a:r>
            <a:r>
              <a:rPr lang="en-AU" sz="1600" dirty="0"/>
              <a:t> </a:t>
            </a:r>
            <a:r>
              <a:rPr lang="en-AU" sz="1600" dirty="0" smtClean="0"/>
              <a:t>‘;</a:t>
            </a:r>
          </a:p>
          <a:p>
            <a:r>
              <a:rPr lang="en-AU" sz="1600" dirty="0" smtClean="0"/>
              <a:t>EXPLAIN PLAN FOR …………;</a:t>
            </a:r>
          </a:p>
          <a:p>
            <a:r>
              <a:rPr lang="en-AU" sz="1600" dirty="0"/>
              <a:t>ALTER SESSION SET EVENTS ' </a:t>
            </a:r>
            <a:r>
              <a:rPr lang="en-AU" sz="1600" dirty="0" smtClean="0"/>
              <a:t>10053 </a:t>
            </a:r>
            <a:r>
              <a:rPr lang="en-AU" sz="1600" dirty="0"/>
              <a:t>trace name context </a:t>
            </a:r>
            <a:r>
              <a:rPr lang="en-AU" sz="1600" dirty="0" smtClean="0"/>
              <a:t>off</a:t>
            </a:r>
            <a:r>
              <a:rPr lang="en-AU" sz="1600" dirty="0"/>
              <a:t> </a:t>
            </a:r>
            <a:r>
              <a:rPr lang="en-AU" sz="1600" dirty="0" smtClean="0"/>
              <a:t>‘;</a:t>
            </a:r>
            <a:endParaRPr lang="en-AU" sz="1600" dirty="0"/>
          </a:p>
          <a:p>
            <a:endParaRPr lang="en-AU" sz="1600" dirty="0"/>
          </a:p>
        </p:txBody>
      </p:sp>
      <p:sp>
        <p:nvSpPr>
          <p:cNvPr id="6" name="Rounded Rectangle 5"/>
          <p:cNvSpPr/>
          <p:nvPr/>
        </p:nvSpPr>
        <p:spPr>
          <a:xfrm>
            <a:off x="2997200" y="4010269"/>
            <a:ext cx="1149350" cy="255954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Rounded Rectangle 6"/>
          <p:cNvSpPr/>
          <p:nvPr/>
        </p:nvSpPr>
        <p:spPr>
          <a:xfrm>
            <a:off x="2997200" y="4866908"/>
            <a:ext cx="1149350" cy="255954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9383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00200" y="280705"/>
            <a:ext cx="63690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dirty="0"/>
              <a:t>SELECT  /*+ GATHER_PLAN_STATISTICS */  COUNT(*) </a:t>
            </a:r>
          </a:p>
          <a:p>
            <a:r>
              <a:rPr lang="en-AU" sz="2400" dirty="0"/>
              <a:t>FROM men </a:t>
            </a:r>
          </a:p>
          <a:p>
            <a:r>
              <a:rPr lang="en-AU" sz="2400" dirty="0"/>
              <a:t>WHERE </a:t>
            </a:r>
            <a:r>
              <a:rPr lang="en-AU" sz="2400" dirty="0" smtClean="0"/>
              <a:t>age = 30</a:t>
            </a:r>
            <a:endParaRPr lang="en-AU" sz="2400" dirty="0"/>
          </a:p>
          <a:p>
            <a:r>
              <a:rPr lang="en-AU" sz="2400" dirty="0"/>
              <a:t>AND height = </a:t>
            </a:r>
            <a:r>
              <a:rPr lang="en-AU" sz="2400" dirty="0" smtClean="0"/>
              <a:t>174</a:t>
            </a:r>
            <a:endParaRPr lang="en-AU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362" y="2513012"/>
            <a:ext cx="7305675" cy="2085975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3762374" y="3224212"/>
            <a:ext cx="1400175" cy="255954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7816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972" y="2946672"/>
            <a:ext cx="7210425" cy="1943100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56598" y="613727"/>
            <a:ext cx="7587402" cy="2115927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SELECT  /*+ GATHER_PLAN_STATISTICS */  COUNT(*) </a:t>
            </a:r>
          </a:p>
          <a:p>
            <a:pPr marL="0" indent="0">
              <a:buNone/>
            </a:pPr>
            <a:r>
              <a:rPr lang="en-AU" dirty="0"/>
              <a:t>FROM men </a:t>
            </a:r>
          </a:p>
          <a:p>
            <a:pPr marL="0" indent="0">
              <a:buNone/>
            </a:pPr>
            <a:r>
              <a:rPr lang="en-AU" dirty="0"/>
              <a:t>WHERE </a:t>
            </a:r>
            <a:r>
              <a:rPr lang="en-AU" dirty="0" smtClean="0"/>
              <a:t>married </a:t>
            </a:r>
            <a:r>
              <a:rPr lang="en-AU" dirty="0"/>
              <a:t>= 'N'</a:t>
            </a:r>
          </a:p>
          <a:p>
            <a:pPr marL="0" indent="0">
              <a:buNone/>
            </a:pPr>
            <a:r>
              <a:rPr lang="en-AU" dirty="0"/>
              <a:t>AND </a:t>
            </a:r>
            <a:r>
              <a:rPr lang="en-AU" dirty="0" smtClean="0"/>
              <a:t>age </a:t>
            </a:r>
            <a:r>
              <a:rPr lang="en-AU" dirty="0"/>
              <a:t>&gt;=25 AND </a:t>
            </a:r>
            <a:r>
              <a:rPr lang="en-AU" dirty="0" smtClean="0"/>
              <a:t>age </a:t>
            </a:r>
            <a:r>
              <a:rPr lang="en-AU" dirty="0"/>
              <a:t>&lt; 30 </a:t>
            </a:r>
          </a:p>
          <a:p>
            <a:pPr marL="0" indent="0">
              <a:buNone/>
            </a:pPr>
            <a:r>
              <a:rPr lang="en-AU" dirty="0"/>
              <a:t>AND </a:t>
            </a:r>
            <a:r>
              <a:rPr lang="en-AU" dirty="0" smtClean="0"/>
              <a:t>height </a:t>
            </a:r>
            <a:r>
              <a:rPr lang="en-AU" dirty="0"/>
              <a:t>&gt;= 188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062885" y="3530215"/>
            <a:ext cx="1543388" cy="289451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Rectangle 2"/>
          <p:cNvSpPr/>
          <p:nvPr/>
        </p:nvSpPr>
        <p:spPr>
          <a:xfrm>
            <a:off x="4321371" y="4865489"/>
            <a:ext cx="3773212" cy="3084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b="1" dirty="0" smtClean="0">
                <a:solidFill>
                  <a:srgbClr val="FF0000"/>
                </a:solidFill>
              </a:rPr>
              <a:t>When we combine range checks it gets it wrong</a:t>
            </a:r>
            <a:endParaRPr lang="en-A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17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19095" y="1451621"/>
            <a:ext cx="53113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800" b="1" dirty="0" smtClean="0">
                <a:solidFill>
                  <a:srgbClr val="FF0000"/>
                </a:solidFill>
              </a:rPr>
              <a:t>10053 trace file – its not looking at the extended stats</a:t>
            </a:r>
            <a:endParaRPr lang="en-AU" sz="1800" b="1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9477" y="171107"/>
            <a:ext cx="558306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600" dirty="0" smtClean="0"/>
              <a:t>ALTER SESSION SET EVENTS </a:t>
            </a:r>
            <a:r>
              <a:rPr lang="en-AU" sz="1600" dirty="0"/>
              <a:t>' </a:t>
            </a:r>
            <a:r>
              <a:rPr lang="en-AU" sz="1600" dirty="0" smtClean="0"/>
              <a:t>10053 trace name context forever</a:t>
            </a:r>
            <a:r>
              <a:rPr lang="en-AU" sz="1600" dirty="0"/>
              <a:t> </a:t>
            </a:r>
            <a:r>
              <a:rPr lang="en-AU" sz="1600" dirty="0" smtClean="0"/>
              <a:t>‘;</a:t>
            </a:r>
          </a:p>
          <a:p>
            <a:r>
              <a:rPr lang="en-AU" sz="1600" dirty="0" smtClean="0"/>
              <a:t>EXPLAIN PLAN FOR …………;</a:t>
            </a:r>
          </a:p>
          <a:p>
            <a:r>
              <a:rPr lang="en-AU" sz="1600" dirty="0"/>
              <a:t>ALTER SESSION SET EVENTS ' </a:t>
            </a:r>
            <a:r>
              <a:rPr lang="en-AU" sz="1600" dirty="0" smtClean="0"/>
              <a:t>10053 </a:t>
            </a:r>
            <a:r>
              <a:rPr lang="en-AU" sz="1600" dirty="0"/>
              <a:t>trace name context </a:t>
            </a:r>
            <a:r>
              <a:rPr lang="en-AU" sz="1600" dirty="0" smtClean="0"/>
              <a:t>off</a:t>
            </a:r>
            <a:r>
              <a:rPr lang="en-AU" sz="1600" dirty="0"/>
              <a:t> </a:t>
            </a:r>
            <a:r>
              <a:rPr lang="en-AU" sz="1600" dirty="0" smtClean="0"/>
              <a:t>‘;</a:t>
            </a:r>
            <a:endParaRPr lang="en-AU" sz="1600" dirty="0"/>
          </a:p>
          <a:p>
            <a:endParaRPr lang="en-AU" sz="1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650" y="2024249"/>
            <a:ext cx="8643937" cy="3231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07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22399" y="131264"/>
            <a:ext cx="74596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000" dirty="0"/>
              <a:t>BEGIN</a:t>
            </a:r>
          </a:p>
          <a:p>
            <a:r>
              <a:rPr lang="en-AU" sz="2000" dirty="0"/>
              <a:t>DBMS_STATS.DROP_EXTENDED_STATS('AUSOUG', 'MEN', '("AGE","HEIGHT","MARRIED")') ;</a:t>
            </a:r>
          </a:p>
          <a:p>
            <a:r>
              <a:rPr lang="en-AU" sz="2000" dirty="0"/>
              <a:t>END;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1707" y="1545418"/>
            <a:ext cx="7490952" cy="2921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422399" y="4605430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2000" dirty="0" smtClean="0"/>
              <a:t>BEGIN</a:t>
            </a:r>
            <a:endParaRPr lang="en-AU" sz="2000" dirty="0"/>
          </a:p>
          <a:p>
            <a:r>
              <a:rPr lang="en-AU" sz="2000" dirty="0" err="1"/>
              <a:t>dbms_stats.purge_stats</a:t>
            </a:r>
            <a:r>
              <a:rPr lang="en-AU" sz="2000" dirty="0"/>
              <a:t>(</a:t>
            </a:r>
            <a:r>
              <a:rPr lang="en-AU" sz="2000" dirty="0" err="1"/>
              <a:t>sysdate</a:t>
            </a:r>
            <a:r>
              <a:rPr lang="en-AU" sz="2000" dirty="0"/>
              <a:t>);</a:t>
            </a:r>
          </a:p>
          <a:p>
            <a:r>
              <a:rPr lang="en-AU" sz="2000" dirty="0" smtClean="0"/>
              <a:t>END;</a:t>
            </a:r>
            <a:endParaRPr lang="en-AU" sz="2000" dirty="0"/>
          </a:p>
        </p:txBody>
      </p:sp>
      <p:sp>
        <p:nvSpPr>
          <p:cNvPr id="5" name="Rounded Rectangle 4"/>
          <p:cNvSpPr/>
          <p:nvPr/>
        </p:nvSpPr>
        <p:spPr>
          <a:xfrm>
            <a:off x="1938861" y="2302622"/>
            <a:ext cx="5559219" cy="41030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30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673013" y="2022581"/>
            <a:ext cx="6651413" cy="8831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AU" sz="3200" dirty="0" smtClean="0"/>
              <a:t>What about Statistics Feedback?</a:t>
            </a:r>
            <a:endParaRPr lang="en-AU" sz="3200" dirty="0"/>
          </a:p>
        </p:txBody>
      </p:sp>
    </p:spTree>
    <p:extLst>
      <p:ext uri="{BB962C8B-B14F-4D97-AF65-F5344CB8AC3E}">
        <p14:creationId xmlns:p14="http://schemas.microsoft.com/office/powerpoint/2010/main" val="87637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4"/>
          <p:cNvSpPr txBox="1">
            <a:spLocks noChangeArrowheads="1"/>
          </p:cNvSpPr>
          <p:nvPr/>
        </p:nvSpPr>
        <p:spPr bwMode="auto">
          <a:xfrm>
            <a:off x="2463800" y="1953817"/>
            <a:ext cx="4413250" cy="308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9" y="0"/>
            <a:ext cx="9115425" cy="544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577899" y="1123942"/>
            <a:ext cx="8185053" cy="3378208"/>
            <a:chOff x="577898" y="838192"/>
            <a:chExt cx="8185053" cy="3378208"/>
          </a:xfrm>
        </p:grpSpPr>
        <p:pic>
          <p:nvPicPr>
            <p:cNvPr id="11267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7898" y="838192"/>
              <a:ext cx="8185053" cy="3378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Oval 4"/>
            <p:cNvSpPr/>
            <p:nvPr/>
          </p:nvSpPr>
          <p:spPr>
            <a:xfrm>
              <a:off x="4572000" y="2527296"/>
              <a:ext cx="1797050" cy="762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</p:spTree>
    <p:extLst>
      <p:ext uri="{BB962C8B-B14F-4D97-AF65-F5344CB8AC3E}">
        <p14:creationId xmlns:p14="http://schemas.microsoft.com/office/powerpoint/2010/main" val="1914251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4"/>
          <p:cNvSpPr txBox="1">
            <a:spLocks noChangeArrowheads="1"/>
          </p:cNvSpPr>
          <p:nvPr/>
        </p:nvSpPr>
        <p:spPr bwMode="auto">
          <a:xfrm>
            <a:off x="2463800" y="1953817"/>
            <a:ext cx="4413250" cy="308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9" y="0"/>
            <a:ext cx="9115425" cy="543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1402080" y="1876035"/>
            <a:ext cx="5902960" cy="84811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Oval 6"/>
          <p:cNvSpPr/>
          <p:nvPr/>
        </p:nvSpPr>
        <p:spPr>
          <a:xfrm>
            <a:off x="4937760" y="4339590"/>
            <a:ext cx="1757680" cy="76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TextBox 7"/>
          <p:cNvSpPr txBox="1"/>
          <p:nvPr/>
        </p:nvSpPr>
        <p:spPr>
          <a:xfrm>
            <a:off x="6593841" y="1907651"/>
            <a:ext cx="2219883" cy="461665"/>
          </a:xfrm>
          <a:prstGeom prst="rect">
            <a:avLst/>
          </a:prstGeom>
          <a:solidFill>
            <a:srgbClr val="FFFFFF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AU" sz="2400" dirty="0"/>
              <a:t>Execute again</a:t>
            </a:r>
          </a:p>
        </p:txBody>
      </p:sp>
    </p:spTree>
    <p:extLst>
      <p:ext uri="{BB962C8B-B14F-4D97-AF65-F5344CB8AC3E}">
        <p14:creationId xmlns:p14="http://schemas.microsoft.com/office/powerpoint/2010/main" val="1872701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41445E-6 L -0.00104 0.1670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8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4"/>
          <p:cNvSpPr txBox="1">
            <a:spLocks noChangeArrowheads="1"/>
          </p:cNvSpPr>
          <p:nvPr/>
        </p:nvSpPr>
        <p:spPr bwMode="auto">
          <a:xfrm>
            <a:off x="2463800" y="1953817"/>
            <a:ext cx="4413250" cy="308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9" y="0"/>
            <a:ext cx="9115425" cy="544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580583" y="1448189"/>
            <a:ext cx="7523715" cy="3243695"/>
            <a:chOff x="580582" y="1162438"/>
            <a:chExt cx="7523715" cy="3243695"/>
          </a:xfrm>
        </p:grpSpPr>
        <p:pic>
          <p:nvPicPr>
            <p:cNvPr id="13315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276" y="1162438"/>
              <a:ext cx="7316021" cy="32436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Oval 4"/>
            <p:cNvSpPr/>
            <p:nvPr/>
          </p:nvSpPr>
          <p:spPr>
            <a:xfrm>
              <a:off x="4181475" y="2571115"/>
              <a:ext cx="1797050" cy="762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" name="Oval 6"/>
            <p:cNvSpPr/>
            <p:nvPr/>
          </p:nvSpPr>
          <p:spPr>
            <a:xfrm>
              <a:off x="580582" y="3774557"/>
              <a:ext cx="5171632" cy="63157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</p:spTree>
    <p:extLst>
      <p:ext uri="{BB962C8B-B14F-4D97-AF65-F5344CB8AC3E}">
        <p14:creationId xmlns:p14="http://schemas.microsoft.com/office/powerpoint/2010/main" val="1247550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Rectangle 2"/>
          <p:cNvSpPr txBox="1">
            <a:spLocks noGrp="1" noChangeArrowheads="1"/>
          </p:cNvSpPr>
          <p:nvPr>
            <p:ph idx="1"/>
          </p:nvPr>
        </p:nvSpPr>
        <p:spPr bwMode="auto">
          <a:xfrm>
            <a:off x="3878559" y="3198758"/>
            <a:ext cx="3348966" cy="1557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9pPr>
          </a:lstStyle>
          <a:p>
            <a:pPr marL="0" indent="0" algn="l" eaLnBrk="1" hangingPunct="1">
              <a:buNone/>
            </a:pPr>
            <a:r>
              <a:rPr lang="en-AU" sz="1600" b="1" kern="0" dirty="0" smtClean="0">
                <a:solidFill>
                  <a:schemeClr val="tx1"/>
                </a:solidFill>
              </a:rPr>
              <a:t>COL1 = :B1</a:t>
            </a:r>
          </a:p>
          <a:p>
            <a:pPr marL="0" indent="0" algn="l" eaLnBrk="1" hangingPunct="1">
              <a:buNone/>
            </a:pPr>
            <a:r>
              <a:rPr lang="en-AU" sz="1600" b="1" kern="0" dirty="0" smtClean="0">
                <a:solidFill>
                  <a:schemeClr val="tx1"/>
                </a:solidFill>
              </a:rPr>
              <a:t>AND COL2 &gt;= :B2 AND COL2 &lt; :B3</a:t>
            </a:r>
          </a:p>
          <a:p>
            <a:pPr marL="0" indent="0" algn="l" eaLnBrk="1" hangingPunct="1">
              <a:buNone/>
            </a:pPr>
            <a:r>
              <a:rPr lang="en-AU" sz="1600" b="1" kern="0" dirty="0" smtClean="0">
                <a:solidFill>
                  <a:schemeClr val="tx1"/>
                </a:solidFill>
              </a:rPr>
              <a:t>AND  COL3 &gt;= :B4</a:t>
            </a:r>
          </a:p>
          <a:p>
            <a:pPr marL="0" indent="0" algn="l" eaLnBrk="1" hangingPunct="1">
              <a:buNone/>
            </a:pPr>
            <a:r>
              <a:rPr lang="en-AU" sz="1600" b="1" kern="0" dirty="0" smtClean="0">
                <a:solidFill>
                  <a:schemeClr val="tx1"/>
                </a:solidFill>
              </a:rPr>
              <a:t>AND COL4 = :B5</a:t>
            </a:r>
          </a:p>
        </p:txBody>
      </p:sp>
      <p:sp>
        <p:nvSpPr>
          <p:cNvPr id="143" name="Up Arrow 142"/>
          <p:cNvSpPr/>
          <p:nvPr/>
        </p:nvSpPr>
        <p:spPr>
          <a:xfrm rot="5400000">
            <a:off x="5373256" y="2603178"/>
            <a:ext cx="272776" cy="480209"/>
          </a:xfrm>
          <a:prstGeom prst="up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151" name="Group 150"/>
          <p:cNvGrpSpPr/>
          <p:nvPr/>
        </p:nvGrpSpPr>
        <p:grpSpPr>
          <a:xfrm>
            <a:off x="230688" y="1494619"/>
            <a:ext cx="3499931" cy="3276156"/>
            <a:chOff x="376822" y="1660631"/>
            <a:chExt cx="3499931" cy="3276156"/>
          </a:xfrm>
        </p:grpSpPr>
        <p:grpSp>
          <p:nvGrpSpPr>
            <p:cNvPr id="140" name="Group 139"/>
            <p:cNvGrpSpPr/>
            <p:nvPr/>
          </p:nvGrpSpPr>
          <p:grpSpPr>
            <a:xfrm>
              <a:off x="376822" y="1710478"/>
              <a:ext cx="3499931" cy="3226309"/>
              <a:chOff x="406005" y="1934214"/>
              <a:chExt cx="3499931" cy="3226309"/>
            </a:xfrm>
          </p:grpSpPr>
          <p:sp>
            <p:nvSpPr>
              <p:cNvPr id="3" name="Rectangle 2"/>
              <p:cNvSpPr/>
              <p:nvPr/>
            </p:nvSpPr>
            <p:spPr>
              <a:xfrm>
                <a:off x="415390" y="1934214"/>
                <a:ext cx="3490546" cy="3226309"/>
              </a:xfrm>
              <a:prstGeom prst="rect">
                <a:avLst/>
              </a:prstGeom>
              <a:scene3d>
                <a:camera prst="obliqueBottomLeft"/>
                <a:lightRig rig="threePt" dir="t"/>
              </a:scene3d>
              <a:sp3d>
                <a:bevelT/>
              </a:sp3d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AU" dirty="0"/>
              </a:p>
            </p:txBody>
          </p:sp>
          <p:grpSp>
            <p:nvGrpSpPr>
              <p:cNvPr id="12" name="Group 11"/>
              <p:cNvGrpSpPr/>
              <p:nvPr/>
            </p:nvGrpSpPr>
            <p:grpSpPr>
              <a:xfrm>
                <a:off x="488347" y="2096313"/>
                <a:ext cx="3317132" cy="87549"/>
                <a:chOff x="1614792" y="958174"/>
                <a:chExt cx="3317132" cy="87549"/>
              </a:xfrm>
            </p:grpSpPr>
            <p:sp>
              <p:nvSpPr>
                <p:cNvPr id="5" name="Rectangle 4"/>
                <p:cNvSpPr/>
                <p:nvPr/>
              </p:nvSpPr>
              <p:spPr>
                <a:xfrm>
                  <a:off x="1614792" y="958174"/>
                  <a:ext cx="3317132" cy="8754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/>
                </a:p>
              </p:txBody>
            </p:sp>
            <p:cxnSp>
              <p:nvCxnSpPr>
                <p:cNvPr id="7" name="Straight Connector 6"/>
                <p:cNvCxnSpPr/>
                <p:nvPr/>
              </p:nvCxnSpPr>
              <p:spPr>
                <a:xfrm>
                  <a:off x="205253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Straight Connector 7"/>
                <p:cNvCxnSpPr/>
                <p:nvPr/>
              </p:nvCxnSpPr>
              <p:spPr>
                <a:xfrm>
                  <a:off x="2808052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Straight Connector 8"/>
                <p:cNvCxnSpPr/>
                <p:nvPr/>
              </p:nvCxnSpPr>
              <p:spPr>
                <a:xfrm>
                  <a:off x="342251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Straight Connector 9"/>
                <p:cNvCxnSpPr/>
                <p:nvPr/>
              </p:nvCxnSpPr>
              <p:spPr>
                <a:xfrm>
                  <a:off x="3954294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Straight Connector 10"/>
                <p:cNvCxnSpPr/>
                <p:nvPr/>
              </p:nvCxnSpPr>
              <p:spPr>
                <a:xfrm>
                  <a:off x="4262337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" name="Group 12"/>
              <p:cNvGrpSpPr/>
              <p:nvPr/>
            </p:nvGrpSpPr>
            <p:grpSpPr>
              <a:xfrm>
                <a:off x="488347" y="2248713"/>
                <a:ext cx="3317132" cy="87549"/>
                <a:chOff x="1614792" y="958174"/>
                <a:chExt cx="3317132" cy="87549"/>
              </a:xfrm>
            </p:grpSpPr>
            <p:sp>
              <p:nvSpPr>
                <p:cNvPr id="14" name="Rectangle 13"/>
                <p:cNvSpPr/>
                <p:nvPr/>
              </p:nvSpPr>
              <p:spPr>
                <a:xfrm>
                  <a:off x="1614792" y="958174"/>
                  <a:ext cx="3317132" cy="8754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/>
                </a:p>
              </p:txBody>
            </p:sp>
            <p:cxnSp>
              <p:nvCxnSpPr>
                <p:cNvPr id="15" name="Straight Connector 14"/>
                <p:cNvCxnSpPr/>
                <p:nvPr/>
              </p:nvCxnSpPr>
              <p:spPr>
                <a:xfrm>
                  <a:off x="205253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/>
                <p:cNvCxnSpPr/>
                <p:nvPr/>
              </p:nvCxnSpPr>
              <p:spPr>
                <a:xfrm>
                  <a:off x="2808052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/>
                <p:cNvCxnSpPr/>
                <p:nvPr/>
              </p:nvCxnSpPr>
              <p:spPr>
                <a:xfrm>
                  <a:off x="342251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/>
                <p:cNvCxnSpPr/>
                <p:nvPr/>
              </p:nvCxnSpPr>
              <p:spPr>
                <a:xfrm>
                  <a:off x="3954294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Connector 18"/>
                <p:cNvCxnSpPr/>
                <p:nvPr/>
              </p:nvCxnSpPr>
              <p:spPr>
                <a:xfrm>
                  <a:off x="4262337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" name="Group 19"/>
              <p:cNvGrpSpPr/>
              <p:nvPr/>
            </p:nvGrpSpPr>
            <p:grpSpPr>
              <a:xfrm>
                <a:off x="488347" y="2401113"/>
                <a:ext cx="3317132" cy="87549"/>
                <a:chOff x="1614792" y="958174"/>
                <a:chExt cx="3317132" cy="87549"/>
              </a:xfrm>
            </p:grpSpPr>
            <p:sp>
              <p:nvSpPr>
                <p:cNvPr id="21" name="Rectangle 20"/>
                <p:cNvSpPr/>
                <p:nvPr/>
              </p:nvSpPr>
              <p:spPr>
                <a:xfrm>
                  <a:off x="1614792" y="958174"/>
                  <a:ext cx="3317132" cy="8754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/>
                </a:p>
              </p:txBody>
            </p:sp>
            <p:cxnSp>
              <p:nvCxnSpPr>
                <p:cNvPr id="22" name="Straight Connector 21"/>
                <p:cNvCxnSpPr/>
                <p:nvPr/>
              </p:nvCxnSpPr>
              <p:spPr>
                <a:xfrm>
                  <a:off x="205253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/>
                <p:cNvCxnSpPr/>
                <p:nvPr/>
              </p:nvCxnSpPr>
              <p:spPr>
                <a:xfrm>
                  <a:off x="2808052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/>
                <p:cNvCxnSpPr/>
                <p:nvPr/>
              </p:nvCxnSpPr>
              <p:spPr>
                <a:xfrm>
                  <a:off x="342251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/>
                <p:cNvCxnSpPr/>
                <p:nvPr/>
              </p:nvCxnSpPr>
              <p:spPr>
                <a:xfrm>
                  <a:off x="3954294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/>
                <p:cNvCxnSpPr/>
                <p:nvPr/>
              </p:nvCxnSpPr>
              <p:spPr>
                <a:xfrm>
                  <a:off x="4262337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7" name="Group 26"/>
              <p:cNvGrpSpPr/>
              <p:nvPr/>
            </p:nvGrpSpPr>
            <p:grpSpPr>
              <a:xfrm>
                <a:off x="488347" y="2553513"/>
                <a:ext cx="3317132" cy="87549"/>
                <a:chOff x="1614792" y="958174"/>
                <a:chExt cx="3317132" cy="87549"/>
              </a:xfrm>
            </p:grpSpPr>
            <p:sp>
              <p:nvSpPr>
                <p:cNvPr id="28" name="Rectangle 27"/>
                <p:cNvSpPr/>
                <p:nvPr/>
              </p:nvSpPr>
              <p:spPr>
                <a:xfrm>
                  <a:off x="1614792" y="958174"/>
                  <a:ext cx="3317132" cy="8754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/>
                </a:p>
              </p:txBody>
            </p:sp>
            <p:cxnSp>
              <p:nvCxnSpPr>
                <p:cNvPr id="29" name="Straight Connector 28"/>
                <p:cNvCxnSpPr/>
                <p:nvPr/>
              </p:nvCxnSpPr>
              <p:spPr>
                <a:xfrm>
                  <a:off x="205253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/>
                <p:cNvCxnSpPr/>
                <p:nvPr/>
              </p:nvCxnSpPr>
              <p:spPr>
                <a:xfrm>
                  <a:off x="2808052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/>
                <p:cNvCxnSpPr/>
                <p:nvPr/>
              </p:nvCxnSpPr>
              <p:spPr>
                <a:xfrm>
                  <a:off x="342251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/>
                <p:cNvCxnSpPr/>
                <p:nvPr/>
              </p:nvCxnSpPr>
              <p:spPr>
                <a:xfrm>
                  <a:off x="3954294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/>
                <p:cNvCxnSpPr/>
                <p:nvPr/>
              </p:nvCxnSpPr>
              <p:spPr>
                <a:xfrm>
                  <a:off x="4262337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" name="Group 33"/>
              <p:cNvGrpSpPr/>
              <p:nvPr/>
            </p:nvGrpSpPr>
            <p:grpSpPr>
              <a:xfrm>
                <a:off x="488347" y="2705913"/>
                <a:ext cx="3317132" cy="87549"/>
                <a:chOff x="1614792" y="958174"/>
                <a:chExt cx="3317132" cy="87549"/>
              </a:xfrm>
            </p:grpSpPr>
            <p:sp>
              <p:nvSpPr>
                <p:cNvPr id="35" name="Rectangle 34"/>
                <p:cNvSpPr/>
                <p:nvPr/>
              </p:nvSpPr>
              <p:spPr>
                <a:xfrm>
                  <a:off x="1614792" y="958174"/>
                  <a:ext cx="3317132" cy="8754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/>
                </a:p>
              </p:txBody>
            </p:sp>
            <p:cxnSp>
              <p:nvCxnSpPr>
                <p:cNvPr id="36" name="Straight Connector 35"/>
                <p:cNvCxnSpPr/>
                <p:nvPr/>
              </p:nvCxnSpPr>
              <p:spPr>
                <a:xfrm>
                  <a:off x="205253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36"/>
                <p:cNvCxnSpPr/>
                <p:nvPr/>
              </p:nvCxnSpPr>
              <p:spPr>
                <a:xfrm>
                  <a:off x="2808052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/>
                <p:cNvCxnSpPr/>
                <p:nvPr/>
              </p:nvCxnSpPr>
              <p:spPr>
                <a:xfrm>
                  <a:off x="342251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Connector 38"/>
                <p:cNvCxnSpPr/>
                <p:nvPr/>
              </p:nvCxnSpPr>
              <p:spPr>
                <a:xfrm>
                  <a:off x="3954294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Connector 39"/>
                <p:cNvCxnSpPr/>
                <p:nvPr/>
              </p:nvCxnSpPr>
              <p:spPr>
                <a:xfrm>
                  <a:off x="4262337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Group 40"/>
              <p:cNvGrpSpPr/>
              <p:nvPr/>
            </p:nvGrpSpPr>
            <p:grpSpPr>
              <a:xfrm>
                <a:off x="488347" y="2858313"/>
                <a:ext cx="3317132" cy="87549"/>
                <a:chOff x="1614792" y="958174"/>
                <a:chExt cx="3317132" cy="87549"/>
              </a:xfrm>
            </p:grpSpPr>
            <p:sp>
              <p:nvSpPr>
                <p:cNvPr id="42" name="Rectangle 41"/>
                <p:cNvSpPr/>
                <p:nvPr/>
              </p:nvSpPr>
              <p:spPr>
                <a:xfrm>
                  <a:off x="1614792" y="958174"/>
                  <a:ext cx="3317132" cy="8754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/>
                </a:p>
              </p:txBody>
            </p:sp>
            <p:cxnSp>
              <p:nvCxnSpPr>
                <p:cNvPr id="43" name="Straight Connector 42"/>
                <p:cNvCxnSpPr/>
                <p:nvPr/>
              </p:nvCxnSpPr>
              <p:spPr>
                <a:xfrm>
                  <a:off x="205253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43"/>
                <p:cNvCxnSpPr/>
                <p:nvPr/>
              </p:nvCxnSpPr>
              <p:spPr>
                <a:xfrm>
                  <a:off x="2808052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44"/>
                <p:cNvCxnSpPr/>
                <p:nvPr/>
              </p:nvCxnSpPr>
              <p:spPr>
                <a:xfrm>
                  <a:off x="342251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Connector 45"/>
                <p:cNvCxnSpPr/>
                <p:nvPr/>
              </p:nvCxnSpPr>
              <p:spPr>
                <a:xfrm>
                  <a:off x="3954294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Connector 46"/>
                <p:cNvCxnSpPr/>
                <p:nvPr/>
              </p:nvCxnSpPr>
              <p:spPr>
                <a:xfrm>
                  <a:off x="4262337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8" name="Group 47"/>
              <p:cNvGrpSpPr/>
              <p:nvPr/>
            </p:nvGrpSpPr>
            <p:grpSpPr>
              <a:xfrm>
                <a:off x="488347" y="3010713"/>
                <a:ext cx="3317132" cy="87549"/>
                <a:chOff x="1614792" y="958174"/>
                <a:chExt cx="3317132" cy="87549"/>
              </a:xfrm>
            </p:grpSpPr>
            <p:sp>
              <p:nvSpPr>
                <p:cNvPr id="49" name="Rectangle 48"/>
                <p:cNvSpPr/>
                <p:nvPr/>
              </p:nvSpPr>
              <p:spPr>
                <a:xfrm>
                  <a:off x="1614792" y="958174"/>
                  <a:ext cx="3317132" cy="8754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/>
                </a:p>
              </p:txBody>
            </p:sp>
            <p:cxnSp>
              <p:nvCxnSpPr>
                <p:cNvPr id="50" name="Straight Connector 49"/>
                <p:cNvCxnSpPr/>
                <p:nvPr/>
              </p:nvCxnSpPr>
              <p:spPr>
                <a:xfrm>
                  <a:off x="205253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50"/>
                <p:cNvCxnSpPr/>
                <p:nvPr/>
              </p:nvCxnSpPr>
              <p:spPr>
                <a:xfrm>
                  <a:off x="2808052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1"/>
                <p:cNvCxnSpPr/>
                <p:nvPr/>
              </p:nvCxnSpPr>
              <p:spPr>
                <a:xfrm>
                  <a:off x="342251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Connector 52"/>
                <p:cNvCxnSpPr/>
                <p:nvPr/>
              </p:nvCxnSpPr>
              <p:spPr>
                <a:xfrm>
                  <a:off x="3954294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/>
                <p:cNvCxnSpPr/>
                <p:nvPr/>
              </p:nvCxnSpPr>
              <p:spPr>
                <a:xfrm>
                  <a:off x="4262337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5" name="Group 54"/>
              <p:cNvGrpSpPr/>
              <p:nvPr/>
            </p:nvGrpSpPr>
            <p:grpSpPr>
              <a:xfrm>
                <a:off x="488347" y="3163113"/>
                <a:ext cx="3317132" cy="87549"/>
                <a:chOff x="1614792" y="958174"/>
                <a:chExt cx="3317132" cy="87549"/>
              </a:xfrm>
            </p:grpSpPr>
            <p:sp>
              <p:nvSpPr>
                <p:cNvPr id="56" name="Rectangle 55"/>
                <p:cNvSpPr/>
                <p:nvPr/>
              </p:nvSpPr>
              <p:spPr>
                <a:xfrm>
                  <a:off x="1614792" y="958174"/>
                  <a:ext cx="3317132" cy="8754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/>
                </a:p>
              </p:txBody>
            </p:sp>
            <p:cxnSp>
              <p:nvCxnSpPr>
                <p:cNvPr id="57" name="Straight Connector 56"/>
                <p:cNvCxnSpPr/>
                <p:nvPr/>
              </p:nvCxnSpPr>
              <p:spPr>
                <a:xfrm>
                  <a:off x="205253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/>
                <p:cNvCxnSpPr/>
                <p:nvPr/>
              </p:nvCxnSpPr>
              <p:spPr>
                <a:xfrm>
                  <a:off x="2808052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/>
                <p:cNvCxnSpPr/>
                <p:nvPr/>
              </p:nvCxnSpPr>
              <p:spPr>
                <a:xfrm>
                  <a:off x="342251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59"/>
                <p:cNvCxnSpPr/>
                <p:nvPr/>
              </p:nvCxnSpPr>
              <p:spPr>
                <a:xfrm>
                  <a:off x="3954294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60"/>
                <p:cNvCxnSpPr/>
                <p:nvPr/>
              </p:nvCxnSpPr>
              <p:spPr>
                <a:xfrm>
                  <a:off x="4262337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" name="Group 61"/>
              <p:cNvGrpSpPr/>
              <p:nvPr/>
            </p:nvGrpSpPr>
            <p:grpSpPr>
              <a:xfrm>
                <a:off x="488347" y="3315513"/>
                <a:ext cx="3317132" cy="87549"/>
                <a:chOff x="1614792" y="958174"/>
                <a:chExt cx="3317132" cy="87549"/>
              </a:xfrm>
            </p:grpSpPr>
            <p:sp>
              <p:nvSpPr>
                <p:cNvPr id="63" name="Rectangle 62"/>
                <p:cNvSpPr/>
                <p:nvPr/>
              </p:nvSpPr>
              <p:spPr>
                <a:xfrm>
                  <a:off x="1614792" y="958174"/>
                  <a:ext cx="3317132" cy="8754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/>
                </a:p>
              </p:txBody>
            </p:sp>
            <p:cxnSp>
              <p:nvCxnSpPr>
                <p:cNvPr id="64" name="Straight Connector 63"/>
                <p:cNvCxnSpPr/>
                <p:nvPr/>
              </p:nvCxnSpPr>
              <p:spPr>
                <a:xfrm>
                  <a:off x="205253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/>
                <p:cNvCxnSpPr/>
                <p:nvPr/>
              </p:nvCxnSpPr>
              <p:spPr>
                <a:xfrm>
                  <a:off x="2808052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5"/>
                <p:cNvCxnSpPr/>
                <p:nvPr/>
              </p:nvCxnSpPr>
              <p:spPr>
                <a:xfrm>
                  <a:off x="342251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/>
                <p:cNvCxnSpPr/>
                <p:nvPr/>
              </p:nvCxnSpPr>
              <p:spPr>
                <a:xfrm>
                  <a:off x="3954294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Straight Connector 67"/>
                <p:cNvCxnSpPr/>
                <p:nvPr/>
              </p:nvCxnSpPr>
              <p:spPr>
                <a:xfrm>
                  <a:off x="4262337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9" name="Group 68"/>
              <p:cNvGrpSpPr/>
              <p:nvPr/>
            </p:nvGrpSpPr>
            <p:grpSpPr>
              <a:xfrm>
                <a:off x="488347" y="3467913"/>
                <a:ext cx="3317132" cy="87549"/>
                <a:chOff x="1614792" y="958174"/>
                <a:chExt cx="3317132" cy="87549"/>
              </a:xfrm>
            </p:grpSpPr>
            <p:sp>
              <p:nvSpPr>
                <p:cNvPr id="70" name="Rectangle 69"/>
                <p:cNvSpPr/>
                <p:nvPr/>
              </p:nvSpPr>
              <p:spPr>
                <a:xfrm>
                  <a:off x="1614792" y="958174"/>
                  <a:ext cx="3317132" cy="8754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/>
                </a:p>
              </p:txBody>
            </p:sp>
            <p:cxnSp>
              <p:nvCxnSpPr>
                <p:cNvPr id="71" name="Straight Connector 70"/>
                <p:cNvCxnSpPr/>
                <p:nvPr/>
              </p:nvCxnSpPr>
              <p:spPr>
                <a:xfrm>
                  <a:off x="205253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Straight Connector 71"/>
                <p:cNvCxnSpPr/>
                <p:nvPr/>
              </p:nvCxnSpPr>
              <p:spPr>
                <a:xfrm>
                  <a:off x="2808052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Straight Connector 72"/>
                <p:cNvCxnSpPr/>
                <p:nvPr/>
              </p:nvCxnSpPr>
              <p:spPr>
                <a:xfrm>
                  <a:off x="342251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Straight Connector 73"/>
                <p:cNvCxnSpPr/>
                <p:nvPr/>
              </p:nvCxnSpPr>
              <p:spPr>
                <a:xfrm>
                  <a:off x="3954294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Straight Connector 74"/>
                <p:cNvCxnSpPr/>
                <p:nvPr/>
              </p:nvCxnSpPr>
              <p:spPr>
                <a:xfrm>
                  <a:off x="4262337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6" name="Group 75"/>
              <p:cNvGrpSpPr/>
              <p:nvPr/>
            </p:nvGrpSpPr>
            <p:grpSpPr>
              <a:xfrm>
                <a:off x="488347" y="3620313"/>
                <a:ext cx="3317132" cy="87549"/>
                <a:chOff x="1614792" y="958174"/>
                <a:chExt cx="3317132" cy="87549"/>
              </a:xfrm>
            </p:grpSpPr>
            <p:sp>
              <p:nvSpPr>
                <p:cNvPr id="77" name="Rectangle 76"/>
                <p:cNvSpPr/>
                <p:nvPr/>
              </p:nvSpPr>
              <p:spPr>
                <a:xfrm>
                  <a:off x="1614792" y="958174"/>
                  <a:ext cx="3317132" cy="8754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/>
                </a:p>
              </p:txBody>
            </p:sp>
            <p:cxnSp>
              <p:nvCxnSpPr>
                <p:cNvPr id="78" name="Straight Connector 77"/>
                <p:cNvCxnSpPr/>
                <p:nvPr/>
              </p:nvCxnSpPr>
              <p:spPr>
                <a:xfrm>
                  <a:off x="205253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Straight Connector 78"/>
                <p:cNvCxnSpPr/>
                <p:nvPr/>
              </p:nvCxnSpPr>
              <p:spPr>
                <a:xfrm>
                  <a:off x="2808052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Straight Connector 79"/>
                <p:cNvCxnSpPr/>
                <p:nvPr/>
              </p:nvCxnSpPr>
              <p:spPr>
                <a:xfrm>
                  <a:off x="342251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Straight Connector 80"/>
                <p:cNvCxnSpPr/>
                <p:nvPr/>
              </p:nvCxnSpPr>
              <p:spPr>
                <a:xfrm>
                  <a:off x="3954294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Straight Connector 81"/>
                <p:cNvCxnSpPr/>
                <p:nvPr/>
              </p:nvCxnSpPr>
              <p:spPr>
                <a:xfrm>
                  <a:off x="4262337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3" name="Group 82"/>
              <p:cNvGrpSpPr/>
              <p:nvPr/>
            </p:nvGrpSpPr>
            <p:grpSpPr>
              <a:xfrm>
                <a:off x="488347" y="3772713"/>
                <a:ext cx="3317132" cy="87549"/>
                <a:chOff x="1614792" y="958174"/>
                <a:chExt cx="3317132" cy="87549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1614792" y="958174"/>
                  <a:ext cx="3317132" cy="8754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/>
                </a:p>
              </p:txBody>
            </p:sp>
            <p:cxnSp>
              <p:nvCxnSpPr>
                <p:cNvPr id="85" name="Straight Connector 84"/>
                <p:cNvCxnSpPr/>
                <p:nvPr/>
              </p:nvCxnSpPr>
              <p:spPr>
                <a:xfrm>
                  <a:off x="205253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Straight Connector 85"/>
                <p:cNvCxnSpPr/>
                <p:nvPr/>
              </p:nvCxnSpPr>
              <p:spPr>
                <a:xfrm>
                  <a:off x="2808052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Straight Connector 86"/>
                <p:cNvCxnSpPr/>
                <p:nvPr/>
              </p:nvCxnSpPr>
              <p:spPr>
                <a:xfrm>
                  <a:off x="342251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Straight Connector 87"/>
                <p:cNvCxnSpPr/>
                <p:nvPr/>
              </p:nvCxnSpPr>
              <p:spPr>
                <a:xfrm>
                  <a:off x="3954294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Straight Connector 88"/>
                <p:cNvCxnSpPr/>
                <p:nvPr/>
              </p:nvCxnSpPr>
              <p:spPr>
                <a:xfrm>
                  <a:off x="4262337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0" name="Group 89"/>
              <p:cNvGrpSpPr/>
              <p:nvPr/>
            </p:nvGrpSpPr>
            <p:grpSpPr>
              <a:xfrm>
                <a:off x="488347" y="3925113"/>
                <a:ext cx="3317132" cy="87549"/>
                <a:chOff x="1614792" y="958174"/>
                <a:chExt cx="3317132" cy="87549"/>
              </a:xfrm>
            </p:grpSpPr>
            <p:sp>
              <p:nvSpPr>
                <p:cNvPr id="91" name="Rectangle 90"/>
                <p:cNvSpPr/>
                <p:nvPr/>
              </p:nvSpPr>
              <p:spPr>
                <a:xfrm>
                  <a:off x="1614792" y="958174"/>
                  <a:ext cx="3317132" cy="8754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/>
                </a:p>
              </p:txBody>
            </p:sp>
            <p:cxnSp>
              <p:nvCxnSpPr>
                <p:cNvPr id="92" name="Straight Connector 91"/>
                <p:cNvCxnSpPr/>
                <p:nvPr/>
              </p:nvCxnSpPr>
              <p:spPr>
                <a:xfrm>
                  <a:off x="205253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Straight Connector 92"/>
                <p:cNvCxnSpPr/>
                <p:nvPr/>
              </p:nvCxnSpPr>
              <p:spPr>
                <a:xfrm>
                  <a:off x="2808052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Straight Connector 93"/>
                <p:cNvCxnSpPr/>
                <p:nvPr/>
              </p:nvCxnSpPr>
              <p:spPr>
                <a:xfrm>
                  <a:off x="342251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Straight Connector 94"/>
                <p:cNvCxnSpPr/>
                <p:nvPr/>
              </p:nvCxnSpPr>
              <p:spPr>
                <a:xfrm>
                  <a:off x="3954294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Straight Connector 95"/>
                <p:cNvCxnSpPr/>
                <p:nvPr/>
              </p:nvCxnSpPr>
              <p:spPr>
                <a:xfrm>
                  <a:off x="4262337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7" name="Group 96"/>
              <p:cNvGrpSpPr/>
              <p:nvPr/>
            </p:nvGrpSpPr>
            <p:grpSpPr>
              <a:xfrm>
                <a:off x="488347" y="4077513"/>
                <a:ext cx="3317132" cy="87549"/>
                <a:chOff x="1614792" y="958174"/>
                <a:chExt cx="3317132" cy="87549"/>
              </a:xfrm>
            </p:grpSpPr>
            <p:sp>
              <p:nvSpPr>
                <p:cNvPr id="98" name="Rectangle 97"/>
                <p:cNvSpPr/>
                <p:nvPr/>
              </p:nvSpPr>
              <p:spPr>
                <a:xfrm>
                  <a:off x="1614792" y="958174"/>
                  <a:ext cx="3317132" cy="8754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/>
                </a:p>
              </p:txBody>
            </p:sp>
            <p:cxnSp>
              <p:nvCxnSpPr>
                <p:cNvPr id="99" name="Straight Connector 98"/>
                <p:cNvCxnSpPr/>
                <p:nvPr/>
              </p:nvCxnSpPr>
              <p:spPr>
                <a:xfrm>
                  <a:off x="205253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Straight Connector 99"/>
                <p:cNvCxnSpPr/>
                <p:nvPr/>
              </p:nvCxnSpPr>
              <p:spPr>
                <a:xfrm>
                  <a:off x="2808052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Straight Connector 100"/>
                <p:cNvCxnSpPr/>
                <p:nvPr/>
              </p:nvCxnSpPr>
              <p:spPr>
                <a:xfrm>
                  <a:off x="342251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Straight Connector 101"/>
                <p:cNvCxnSpPr/>
                <p:nvPr/>
              </p:nvCxnSpPr>
              <p:spPr>
                <a:xfrm>
                  <a:off x="3954294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Straight Connector 102"/>
                <p:cNvCxnSpPr/>
                <p:nvPr/>
              </p:nvCxnSpPr>
              <p:spPr>
                <a:xfrm>
                  <a:off x="4262337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4" name="Group 103"/>
              <p:cNvGrpSpPr/>
              <p:nvPr/>
            </p:nvGrpSpPr>
            <p:grpSpPr>
              <a:xfrm>
                <a:off x="488347" y="4229913"/>
                <a:ext cx="3317132" cy="87549"/>
                <a:chOff x="1614792" y="958174"/>
                <a:chExt cx="3317132" cy="87549"/>
              </a:xfrm>
            </p:grpSpPr>
            <p:sp>
              <p:nvSpPr>
                <p:cNvPr id="105" name="Rectangle 104"/>
                <p:cNvSpPr/>
                <p:nvPr/>
              </p:nvSpPr>
              <p:spPr>
                <a:xfrm>
                  <a:off x="1614792" y="958174"/>
                  <a:ext cx="3317132" cy="8754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/>
                </a:p>
              </p:txBody>
            </p:sp>
            <p:cxnSp>
              <p:nvCxnSpPr>
                <p:cNvPr id="106" name="Straight Connector 105"/>
                <p:cNvCxnSpPr/>
                <p:nvPr/>
              </p:nvCxnSpPr>
              <p:spPr>
                <a:xfrm>
                  <a:off x="205253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Straight Connector 106"/>
                <p:cNvCxnSpPr/>
                <p:nvPr/>
              </p:nvCxnSpPr>
              <p:spPr>
                <a:xfrm>
                  <a:off x="2808052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Straight Connector 107"/>
                <p:cNvCxnSpPr/>
                <p:nvPr/>
              </p:nvCxnSpPr>
              <p:spPr>
                <a:xfrm>
                  <a:off x="342251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Straight Connector 108"/>
                <p:cNvCxnSpPr/>
                <p:nvPr/>
              </p:nvCxnSpPr>
              <p:spPr>
                <a:xfrm>
                  <a:off x="3954294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Straight Connector 109"/>
                <p:cNvCxnSpPr/>
                <p:nvPr/>
              </p:nvCxnSpPr>
              <p:spPr>
                <a:xfrm>
                  <a:off x="4262337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1" name="Group 110"/>
              <p:cNvGrpSpPr/>
              <p:nvPr/>
            </p:nvGrpSpPr>
            <p:grpSpPr>
              <a:xfrm>
                <a:off x="488347" y="4382313"/>
                <a:ext cx="3317132" cy="87549"/>
                <a:chOff x="1614792" y="958174"/>
                <a:chExt cx="3317132" cy="87549"/>
              </a:xfrm>
            </p:grpSpPr>
            <p:sp>
              <p:nvSpPr>
                <p:cNvPr id="112" name="Rectangle 111"/>
                <p:cNvSpPr/>
                <p:nvPr/>
              </p:nvSpPr>
              <p:spPr>
                <a:xfrm>
                  <a:off x="1614792" y="958174"/>
                  <a:ext cx="3317132" cy="8754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/>
                </a:p>
              </p:txBody>
            </p:sp>
            <p:cxnSp>
              <p:nvCxnSpPr>
                <p:cNvPr id="113" name="Straight Connector 112"/>
                <p:cNvCxnSpPr/>
                <p:nvPr/>
              </p:nvCxnSpPr>
              <p:spPr>
                <a:xfrm>
                  <a:off x="205253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Straight Connector 113"/>
                <p:cNvCxnSpPr/>
                <p:nvPr/>
              </p:nvCxnSpPr>
              <p:spPr>
                <a:xfrm>
                  <a:off x="2808052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Straight Connector 114"/>
                <p:cNvCxnSpPr/>
                <p:nvPr/>
              </p:nvCxnSpPr>
              <p:spPr>
                <a:xfrm>
                  <a:off x="342251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Straight Connector 115"/>
                <p:cNvCxnSpPr/>
                <p:nvPr/>
              </p:nvCxnSpPr>
              <p:spPr>
                <a:xfrm>
                  <a:off x="3954294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Straight Connector 116"/>
                <p:cNvCxnSpPr/>
                <p:nvPr/>
              </p:nvCxnSpPr>
              <p:spPr>
                <a:xfrm>
                  <a:off x="4262337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8" name="Group 117"/>
              <p:cNvGrpSpPr/>
              <p:nvPr/>
            </p:nvGrpSpPr>
            <p:grpSpPr>
              <a:xfrm>
                <a:off x="488347" y="4534713"/>
                <a:ext cx="3317132" cy="87549"/>
                <a:chOff x="1614792" y="958174"/>
                <a:chExt cx="3317132" cy="87549"/>
              </a:xfrm>
            </p:grpSpPr>
            <p:sp>
              <p:nvSpPr>
                <p:cNvPr id="119" name="Rectangle 118"/>
                <p:cNvSpPr/>
                <p:nvPr/>
              </p:nvSpPr>
              <p:spPr>
                <a:xfrm>
                  <a:off x="1614792" y="958174"/>
                  <a:ext cx="3317132" cy="8754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/>
                </a:p>
              </p:txBody>
            </p:sp>
            <p:cxnSp>
              <p:nvCxnSpPr>
                <p:cNvPr id="120" name="Straight Connector 119"/>
                <p:cNvCxnSpPr/>
                <p:nvPr/>
              </p:nvCxnSpPr>
              <p:spPr>
                <a:xfrm>
                  <a:off x="205253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Straight Connector 120"/>
                <p:cNvCxnSpPr/>
                <p:nvPr/>
              </p:nvCxnSpPr>
              <p:spPr>
                <a:xfrm>
                  <a:off x="2808052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Straight Connector 121"/>
                <p:cNvCxnSpPr/>
                <p:nvPr/>
              </p:nvCxnSpPr>
              <p:spPr>
                <a:xfrm>
                  <a:off x="342251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Straight Connector 122"/>
                <p:cNvCxnSpPr/>
                <p:nvPr/>
              </p:nvCxnSpPr>
              <p:spPr>
                <a:xfrm>
                  <a:off x="3954294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" name="Straight Connector 123"/>
                <p:cNvCxnSpPr/>
                <p:nvPr/>
              </p:nvCxnSpPr>
              <p:spPr>
                <a:xfrm>
                  <a:off x="4262337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5" name="Group 124"/>
              <p:cNvGrpSpPr/>
              <p:nvPr/>
            </p:nvGrpSpPr>
            <p:grpSpPr>
              <a:xfrm>
                <a:off x="488347" y="4687113"/>
                <a:ext cx="3317132" cy="87549"/>
                <a:chOff x="1614792" y="958174"/>
                <a:chExt cx="3317132" cy="87549"/>
              </a:xfrm>
            </p:grpSpPr>
            <p:sp>
              <p:nvSpPr>
                <p:cNvPr id="126" name="Rectangle 125"/>
                <p:cNvSpPr/>
                <p:nvPr/>
              </p:nvSpPr>
              <p:spPr>
                <a:xfrm>
                  <a:off x="1614792" y="958174"/>
                  <a:ext cx="3317132" cy="8754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/>
                </a:p>
              </p:txBody>
            </p:sp>
            <p:cxnSp>
              <p:nvCxnSpPr>
                <p:cNvPr id="127" name="Straight Connector 126"/>
                <p:cNvCxnSpPr/>
                <p:nvPr/>
              </p:nvCxnSpPr>
              <p:spPr>
                <a:xfrm>
                  <a:off x="205253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Straight Connector 127"/>
                <p:cNvCxnSpPr/>
                <p:nvPr/>
              </p:nvCxnSpPr>
              <p:spPr>
                <a:xfrm>
                  <a:off x="2808052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Straight Connector 128"/>
                <p:cNvCxnSpPr/>
                <p:nvPr/>
              </p:nvCxnSpPr>
              <p:spPr>
                <a:xfrm>
                  <a:off x="342251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" name="Straight Connector 129"/>
                <p:cNvCxnSpPr/>
                <p:nvPr/>
              </p:nvCxnSpPr>
              <p:spPr>
                <a:xfrm>
                  <a:off x="3954294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" name="Straight Connector 130"/>
                <p:cNvCxnSpPr/>
                <p:nvPr/>
              </p:nvCxnSpPr>
              <p:spPr>
                <a:xfrm>
                  <a:off x="4262337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2" name="Group 131"/>
              <p:cNvGrpSpPr/>
              <p:nvPr/>
            </p:nvGrpSpPr>
            <p:grpSpPr>
              <a:xfrm>
                <a:off x="488347" y="4839513"/>
                <a:ext cx="3317132" cy="87549"/>
                <a:chOff x="1614792" y="958174"/>
                <a:chExt cx="3317132" cy="87549"/>
              </a:xfrm>
            </p:grpSpPr>
            <p:sp>
              <p:nvSpPr>
                <p:cNvPr id="133" name="Rectangle 132"/>
                <p:cNvSpPr/>
                <p:nvPr/>
              </p:nvSpPr>
              <p:spPr>
                <a:xfrm>
                  <a:off x="1614792" y="958174"/>
                  <a:ext cx="3317132" cy="8754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/>
                </a:p>
              </p:txBody>
            </p:sp>
            <p:cxnSp>
              <p:nvCxnSpPr>
                <p:cNvPr id="134" name="Straight Connector 133"/>
                <p:cNvCxnSpPr/>
                <p:nvPr/>
              </p:nvCxnSpPr>
              <p:spPr>
                <a:xfrm>
                  <a:off x="205253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" name="Straight Connector 134"/>
                <p:cNvCxnSpPr/>
                <p:nvPr/>
              </p:nvCxnSpPr>
              <p:spPr>
                <a:xfrm>
                  <a:off x="2808052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Straight Connector 135"/>
                <p:cNvCxnSpPr/>
                <p:nvPr/>
              </p:nvCxnSpPr>
              <p:spPr>
                <a:xfrm>
                  <a:off x="3422516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" name="Straight Connector 136"/>
                <p:cNvCxnSpPr/>
                <p:nvPr/>
              </p:nvCxnSpPr>
              <p:spPr>
                <a:xfrm>
                  <a:off x="3954294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Straight Connector 137"/>
                <p:cNvCxnSpPr/>
                <p:nvPr/>
              </p:nvCxnSpPr>
              <p:spPr>
                <a:xfrm>
                  <a:off x="4262337" y="966280"/>
                  <a:ext cx="0" cy="77822"/>
                </a:xfrm>
                <a:prstGeom prst="line">
                  <a:avLst/>
                </a:prstGeom>
                <a:ln w="127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9" name="TextBox 138"/>
              <p:cNvSpPr txBox="1"/>
              <p:nvPr/>
            </p:nvSpPr>
            <p:spPr>
              <a:xfrm>
                <a:off x="406005" y="4852105"/>
                <a:ext cx="2575866" cy="3084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AU" dirty="0" smtClean="0"/>
                  <a:t>…………………………………….</a:t>
                </a:r>
                <a:endParaRPr lang="en-AU" dirty="0"/>
              </a:p>
            </p:txBody>
          </p:sp>
        </p:grpSp>
        <p:sp>
          <p:nvSpPr>
            <p:cNvPr id="144" name="TextBox 143"/>
            <p:cNvSpPr txBox="1"/>
            <p:nvPr/>
          </p:nvSpPr>
          <p:spPr>
            <a:xfrm>
              <a:off x="424773" y="1660631"/>
              <a:ext cx="47213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1200" dirty="0" smtClean="0"/>
                <a:t>Col1   </a:t>
              </a:r>
              <a:endParaRPr lang="en-AU" sz="1200" dirty="0"/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935624" y="1660631"/>
              <a:ext cx="47213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1200" dirty="0" smtClean="0"/>
                <a:t>Col2   </a:t>
              </a:r>
              <a:endParaRPr lang="en-AU" sz="1200" dirty="0"/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641725" y="1660631"/>
              <a:ext cx="47213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1200" dirty="0" smtClean="0"/>
                <a:t>Col3   </a:t>
              </a:r>
              <a:endParaRPr lang="en-AU" sz="1200" dirty="0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2214317" y="1660631"/>
              <a:ext cx="47213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1200" dirty="0" smtClean="0"/>
                <a:t>Col4   </a:t>
              </a:r>
              <a:endParaRPr lang="en-AU" sz="1200" dirty="0"/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2703648" y="1660631"/>
              <a:ext cx="47213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1200" dirty="0" smtClean="0"/>
                <a:t>Col5   </a:t>
              </a:r>
              <a:endParaRPr lang="en-AU" sz="1200" dirty="0"/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3192979" y="1660631"/>
              <a:ext cx="47213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1200" dirty="0" smtClean="0"/>
                <a:t>Col6   </a:t>
              </a:r>
              <a:endParaRPr lang="en-AU" sz="1200" dirty="0"/>
            </a:p>
          </p:txBody>
        </p:sp>
      </p:grpSp>
      <p:pic>
        <p:nvPicPr>
          <p:cNvPr id="150" name="Picture 1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261" y="1850218"/>
            <a:ext cx="897467" cy="1332250"/>
          </a:xfrm>
          <a:prstGeom prst="rect">
            <a:avLst/>
          </a:prstGeom>
        </p:spPr>
      </p:pic>
      <p:grpSp>
        <p:nvGrpSpPr>
          <p:cNvPr id="295" name="Group 294"/>
          <p:cNvGrpSpPr/>
          <p:nvPr/>
        </p:nvGrpSpPr>
        <p:grpSpPr>
          <a:xfrm>
            <a:off x="5757293" y="2585296"/>
            <a:ext cx="3317132" cy="544749"/>
            <a:chOff x="5757293" y="2585296"/>
            <a:chExt cx="3317132" cy="544749"/>
          </a:xfrm>
        </p:grpSpPr>
        <p:grpSp>
          <p:nvGrpSpPr>
            <p:cNvPr id="161" name="Group 160"/>
            <p:cNvGrpSpPr/>
            <p:nvPr/>
          </p:nvGrpSpPr>
          <p:grpSpPr>
            <a:xfrm>
              <a:off x="5757293" y="2585296"/>
              <a:ext cx="3317132" cy="87549"/>
              <a:chOff x="1614792" y="958174"/>
              <a:chExt cx="3317132" cy="87549"/>
            </a:xfrm>
          </p:grpSpPr>
          <p:sp>
            <p:nvSpPr>
              <p:cNvPr id="289" name="Rectangle 288"/>
              <p:cNvSpPr/>
              <p:nvPr/>
            </p:nvSpPr>
            <p:spPr>
              <a:xfrm>
                <a:off x="1614792" y="958174"/>
                <a:ext cx="3317132" cy="8754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290" name="Straight Connector 289"/>
              <p:cNvCxnSpPr/>
              <p:nvPr/>
            </p:nvCxnSpPr>
            <p:spPr>
              <a:xfrm>
                <a:off x="2052536" y="966280"/>
                <a:ext cx="0" cy="77822"/>
              </a:xfrm>
              <a:prstGeom prst="line">
                <a:avLst/>
              </a:prstGeom>
              <a:ln w="127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Straight Connector 290"/>
              <p:cNvCxnSpPr/>
              <p:nvPr/>
            </p:nvCxnSpPr>
            <p:spPr>
              <a:xfrm>
                <a:off x="2808052" y="966280"/>
                <a:ext cx="0" cy="77822"/>
              </a:xfrm>
              <a:prstGeom prst="line">
                <a:avLst/>
              </a:prstGeom>
              <a:ln w="127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Straight Connector 291"/>
              <p:cNvCxnSpPr/>
              <p:nvPr/>
            </p:nvCxnSpPr>
            <p:spPr>
              <a:xfrm>
                <a:off x="3422516" y="966280"/>
                <a:ext cx="0" cy="77822"/>
              </a:xfrm>
              <a:prstGeom prst="line">
                <a:avLst/>
              </a:prstGeom>
              <a:ln w="127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Straight Connector 292"/>
              <p:cNvCxnSpPr/>
              <p:nvPr/>
            </p:nvCxnSpPr>
            <p:spPr>
              <a:xfrm>
                <a:off x="3954294" y="966280"/>
                <a:ext cx="0" cy="77822"/>
              </a:xfrm>
              <a:prstGeom prst="line">
                <a:avLst/>
              </a:prstGeom>
              <a:ln w="127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Straight Connector 293"/>
              <p:cNvCxnSpPr/>
              <p:nvPr/>
            </p:nvCxnSpPr>
            <p:spPr>
              <a:xfrm>
                <a:off x="4262337" y="966280"/>
                <a:ext cx="0" cy="77822"/>
              </a:xfrm>
              <a:prstGeom prst="line">
                <a:avLst/>
              </a:prstGeom>
              <a:ln w="127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2" name="Group 161"/>
            <p:cNvGrpSpPr/>
            <p:nvPr/>
          </p:nvGrpSpPr>
          <p:grpSpPr>
            <a:xfrm>
              <a:off x="5757293" y="2737696"/>
              <a:ext cx="3317132" cy="87549"/>
              <a:chOff x="1614792" y="958174"/>
              <a:chExt cx="3317132" cy="87549"/>
            </a:xfrm>
          </p:grpSpPr>
          <p:sp>
            <p:nvSpPr>
              <p:cNvPr id="283" name="Rectangle 282"/>
              <p:cNvSpPr/>
              <p:nvPr/>
            </p:nvSpPr>
            <p:spPr>
              <a:xfrm>
                <a:off x="1614792" y="958174"/>
                <a:ext cx="3317132" cy="8754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284" name="Straight Connector 283"/>
              <p:cNvCxnSpPr/>
              <p:nvPr/>
            </p:nvCxnSpPr>
            <p:spPr>
              <a:xfrm>
                <a:off x="2052536" y="966280"/>
                <a:ext cx="0" cy="77822"/>
              </a:xfrm>
              <a:prstGeom prst="line">
                <a:avLst/>
              </a:prstGeom>
              <a:ln w="127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Straight Connector 284"/>
              <p:cNvCxnSpPr/>
              <p:nvPr/>
            </p:nvCxnSpPr>
            <p:spPr>
              <a:xfrm>
                <a:off x="2808052" y="966280"/>
                <a:ext cx="0" cy="77822"/>
              </a:xfrm>
              <a:prstGeom prst="line">
                <a:avLst/>
              </a:prstGeom>
              <a:ln w="127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Straight Connector 285"/>
              <p:cNvCxnSpPr/>
              <p:nvPr/>
            </p:nvCxnSpPr>
            <p:spPr>
              <a:xfrm>
                <a:off x="3422516" y="966280"/>
                <a:ext cx="0" cy="77822"/>
              </a:xfrm>
              <a:prstGeom prst="line">
                <a:avLst/>
              </a:prstGeom>
              <a:ln w="127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Straight Connector 286"/>
              <p:cNvCxnSpPr/>
              <p:nvPr/>
            </p:nvCxnSpPr>
            <p:spPr>
              <a:xfrm>
                <a:off x="3954294" y="966280"/>
                <a:ext cx="0" cy="77822"/>
              </a:xfrm>
              <a:prstGeom prst="line">
                <a:avLst/>
              </a:prstGeom>
              <a:ln w="127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8" name="Straight Connector 287"/>
              <p:cNvCxnSpPr/>
              <p:nvPr/>
            </p:nvCxnSpPr>
            <p:spPr>
              <a:xfrm>
                <a:off x="4262337" y="966280"/>
                <a:ext cx="0" cy="77822"/>
              </a:xfrm>
              <a:prstGeom prst="line">
                <a:avLst/>
              </a:prstGeom>
              <a:ln w="127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3" name="Group 162"/>
            <p:cNvGrpSpPr/>
            <p:nvPr/>
          </p:nvGrpSpPr>
          <p:grpSpPr>
            <a:xfrm>
              <a:off x="5757293" y="2890096"/>
              <a:ext cx="3317132" cy="87549"/>
              <a:chOff x="1614792" y="958174"/>
              <a:chExt cx="3317132" cy="87549"/>
            </a:xfrm>
          </p:grpSpPr>
          <p:sp>
            <p:nvSpPr>
              <p:cNvPr id="277" name="Rectangle 276"/>
              <p:cNvSpPr/>
              <p:nvPr/>
            </p:nvSpPr>
            <p:spPr>
              <a:xfrm>
                <a:off x="1614792" y="958174"/>
                <a:ext cx="3317132" cy="8754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278" name="Straight Connector 277"/>
              <p:cNvCxnSpPr/>
              <p:nvPr/>
            </p:nvCxnSpPr>
            <p:spPr>
              <a:xfrm>
                <a:off x="2052536" y="966280"/>
                <a:ext cx="0" cy="77822"/>
              </a:xfrm>
              <a:prstGeom prst="line">
                <a:avLst/>
              </a:prstGeom>
              <a:ln w="127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9" name="Straight Connector 278"/>
              <p:cNvCxnSpPr/>
              <p:nvPr/>
            </p:nvCxnSpPr>
            <p:spPr>
              <a:xfrm>
                <a:off x="2808052" y="966280"/>
                <a:ext cx="0" cy="77822"/>
              </a:xfrm>
              <a:prstGeom prst="line">
                <a:avLst/>
              </a:prstGeom>
              <a:ln w="127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0" name="Straight Connector 279"/>
              <p:cNvCxnSpPr/>
              <p:nvPr/>
            </p:nvCxnSpPr>
            <p:spPr>
              <a:xfrm>
                <a:off x="3422516" y="966280"/>
                <a:ext cx="0" cy="77822"/>
              </a:xfrm>
              <a:prstGeom prst="line">
                <a:avLst/>
              </a:prstGeom>
              <a:ln w="127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" name="Straight Connector 280"/>
              <p:cNvCxnSpPr/>
              <p:nvPr/>
            </p:nvCxnSpPr>
            <p:spPr>
              <a:xfrm>
                <a:off x="3954294" y="966280"/>
                <a:ext cx="0" cy="77822"/>
              </a:xfrm>
              <a:prstGeom prst="line">
                <a:avLst/>
              </a:prstGeom>
              <a:ln w="127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2" name="Straight Connector 281"/>
              <p:cNvCxnSpPr/>
              <p:nvPr/>
            </p:nvCxnSpPr>
            <p:spPr>
              <a:xfrm>
                <a:off x="4262337" y="966280"/>
                <a:ext cx="0" cy="77822"/>
              </a:xfrm>
              <a:prstGeom prst="line">
                <a:avLst/>
              </a:prstGeom>
              <a:ln w="127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4" name="Group 163"/>
            <p:cNvGrpSpPr/>
            <p:nvPr/>
          </p:nvGrpSpPr>
          <p:grpSpPr>
            <a:xfrm>
              <a:off x="5757293" y="3042496"/>
              <a:ext cx="3317132" cy="87549"/>
              <a:chOff x="1614792" y="958174"/>
              <a:chExt cx="3317132" cy="87549"/>
            </a:xfrm>
          </p:grpSpPr>
          <p:sp>
            <p:nvSpPr>
              <p:cNvPr id="271" name="Rectangle 270"/>
              <p:cNvSpPr/>
              <p:nvPr/>
            </p:nvSpPr>
            <p:spPr>
              <a:xfrm>
                <a:off x="1614792" y="958174"/>
                <a:ext cx="3317132" cy="8754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272" name="Straight Connector 271"/>
              <p:cNvCxnSpPr/>
              <p:nvPr/>
            </p:nvCxnSpPr>
            <p:spPr>
              <a:xfrm>
                <a:off x="2052536" y="966280"/>
                <a:ext cx="0" cy="77822"/>
              </a:xfrm>
              <a:prstGeom prst="line">
                <a:avLst/>
              </a:prstGeom>
              <a:ln w="127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Straight Connector 272"/>
              <p:cNvCxnSpPr/>
              <p:nvPr/>
            </p:nvCxnSpPr>
            <p:spPr>
              <a:xfrm>
                <a:off x="2808052" y="966280"/>
                <a:ext cx="0" cy="77822"/>
              </a:xfrm>
              <a:prstGeom prst="line">
                <a:avLst/>
              </a:prstGeom>
              <a:ln w="127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4" name="Straight Connector 273"/>
              <p:cNvCxnSpPr/>
              <p:nvPr/>
            </p:nvCxnSpPr>
            <p:spPr>
              <a:xfrm>
                <a:off x="3422516" y="966280"/>
                <a:ext cx="0" cy="77822"/>
              </a:xfrm>
              <a:prstGeom prst="line">
                <a:avLst/>
              </a:prstGeom>
              <a:ln w="127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Straight Connector 274"/>
              <p:cNvCxnSpPr/>
              <p:nvPr/>
            </p:nvCxnSpPr>
            <p:spPr>
              <a:xfrm>
                <a:off x="3954294" y="966280"/>
                <a:ext cx="0" cy="77822"/>
              </a:xfrm>
              <a:prstGeom prst="line">
                <a:avLst/>
              </a:prstGeom>
              <a:ln w="127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6" name="Straight Connector 275"/>
              <p:cNvCxnSpPr/>
              <p:nvPr/>
            </p:nvCxnSpPr>
            <p:spPr>
              <a:xfrm>
                <a:off x="4262337" y="966280"/>
                <a:ext cx="0" cy="77822"/>
              </a:xfrm>
              <a:prstGeom prst="line">
                <a:avLst/>
              </a:prstGeom>
              <a:ln w="127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6" name="Rectangle 2"/>
          <p:cNvSpPr txBox="1">
            <a:spLocks noChangeArrowheads="1"/>
          </p:cNvSpPr>
          <p:nvPr/>
        </p:nvSpPr>
        <p:spPr bwMode="auto">
          <a:xfrm>
            <a:off x="6545874" y="1543137"/>
            <a:ext cx="2365130" cy="1163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marL="1714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5143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2pPr>
            <a:lvl3pPr marL="8572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3pPr>
            <a:lvl4pPr marL="12001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4pPr>
            <a:lvl5pPr marL="15430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5pPr>
            <a:lvl6pPr marL="4572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6pPr>
            <a:lvl7pPr marL="9144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7pPr>
            <a:lvl8pPr marL="13716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8pPr>
            <a:lvl9pPr marL="18288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AU" sz="2000" b="1" kern="0" dirty="0" smtClean="0">
                <a:solidFill>
                  <a:schemeClr val="tx1"/>
                </a:solidFill>
              </a:rPr>
              <a:t>How many of these are there likely to be?</a:t>
            </a:r>
          </a:p>
        </p:txBody>
      </p:sp>
      <p:sp>
        <p:nvSpPr>
          <p:cNvPr id="297" name="Up Arrow 296"/>
          <p:cNvSpPr/>
          <p:nvPr/>
        </p:nvSpPr>
        <p:spPr>
          <a:xfrm rot="5400000">
            <a:off x="3854070" y="2606593"/>
            <a:ext cx="272776" cy="480209"/>
          </a:xfrm>
          <a:prstGeom prst="up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8" name="Rectangle 2"/>
          <p:cNvSpPr txBox="1">
            <a:spLocks noChangeArrowheads="1"/>
          </p:cNvSpPr>
          <p:nvPr/>
        </p:nvSpPr>
        <p:spPr bwMode="auto">
          <a:xfrm>
            <a:off x="1495591" y="8035"/>
            <a:ext cx="4619459" cy="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marL="1714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5143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2pPr>
            <a:lvl3pPr marL="8572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3pPr>
            <a:lvl4pPr marL="12001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4pPr>
            <a:lvl5pPr marL="15430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5pPr>
            <a:lvl6pPr marL="4572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6pPr>
            <a:lvl7pPr marL="9144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7pPr>
            <a:lvl8pPr marL="13716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8pPr>
            <a:lvl9pPr marL="18288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AU" sz="2000" b="1" kern="0" dirty="0" smtClean="0">
                <a:solidFill>
                  <a:schemeClr val="tx1"/>
                </a:solidFill>
              </a:rPr>
              <a:t>How many rows will be returned?</a:t>
            </a:r>
          </a:p>
        </p:txBody>
      </p:sp>
      <p:sp>
        <p:nvSpPr>
          <p:cNvPr id="299" name="Rectangle 298"/>
          <p:cNvSpPr/>
          <p:nvPr/>
        </p:nvSpPr>
        <p:spPr>
          <a:xfrm>
            <a:off x="262706" y="1175894"/>
            <a:ext cx="33986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600" b="1" kern="0" dirty="0"/>
              <a:t>There are 23 million rows in this table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28087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76586" y="875154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2000" dirty="0"/>
              <a:t>begin</a:t>
            </a:r>
          </a:p>
          <a:p>
            <a:r>
              <a:rPr lang="en-AU" sz="2000" dirty="0" err="1"/>
              <a:t>dbms_spd.flush_sql_plan_directive</a:t>
            </a:r>
            <a:r>
              <a:rPr lang="en-AU" sz="2000" dirty="0"/>
              <a:t>;</a:t>
            </a:r>
          </a:p>
          <a:p>
            <a:r>
              <a:rPr lang="en-AU" sz="2000" dirty="0"/>
              <a:t>end;</a:t>
            </a:r>
          </a:p>
        </p:txBody>
      </p:sp>
      <p:sp>
        <p:nvSpPr>
          <p:cNvPr id="3" name="Rectangle 2"/>
          <p:cNvSpPr/>
          <p:nvPr/>
        </p:nvSpPr>
        <p:spPr>
          <a:xfrm>
            <a:off x="1476586" y="92833"/>
            <a:ext cx="70781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800" dirty="0" smtClean="0"/>
              <a:t>Clear any existing SQL Plan Directives</a:t>
            </a:r>
            <a:endParaRPr lang="en-AU" sz="2800" dirty="0"/>
          </a:p>
        </p:txBody>
      </p:sp>
      <p:sp>
        <p:nvSpPr>
          <p:cNvPr id="5" name="Rectangle 4"/>
          <p:cNvSpPr/>
          <p:nvPr/>
        </p:nvSpPr>
        <p:spPr>
          <a:xfrm>
            <a:off x="1476585" y="1987965"/>
            <a:ext cx="743034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AU" sz="2000" dirty="0" smtClean="0"/>
          </a:p>
          <a:p>
            <a:r>
              <a:rPr lang="en-AU" sz="2000" dirty="0" smtClean="0"/>
              <a:t>SELECT  </a:t>
            </a:r>
            <a:r>
              <a:rPr lang="en-AU" sz="2000" dirty="0" err="1" smtClean="0"/>
              <a:t>d.directive_id</a:t>
            </a:r>
            <a:r>
              <a:rPr lang="en-AU" sz="2000" dirty="0" smtClean="0"/>
              <a:t>, </a:t>
            </a:r>
            <a:r>
              <a:rPr lang="en-AU" sz="2000" dirty="0" err="1" smtClean="0"/>
              <a:t>d.type</a:t>
            </a:r>
            <a:r>
              <a:rPr lang="en-AU" sz="2000" dirty="0" smtClean="0"/>
              <a:t>, </a:t>
            </a:r>
            <a:r>
              <a:rPr lang="en-AU" sz="2000" dirty="0" err="1" smtClean="0"/>
              <a:t>d.state</a:t>
            </a:r>
            <a:r>
              <a:rPr lang="en-AU" sz="2000" dirty="0" smtClean="0"/>
              <a:t>, </a:t>
            </a:r>
            <a:r>
              <a:rPr lang="en-AU" sz="2000" dirty="0" err="1" smtClean="0"/>
              <a:t>d.reason</a:t>
            </a:r>
            <a:r>
              <a:rPr lang="en-AU" sz="2000" dirty="0" smtClean="0"/>
              <a:t>, </a:t>
            </a:r>
            <a:r>
              <a:rPr lang="en-AU" sz="2000" dirty="0" err="1" smtClean="0"/>
              <a:t>d.created</a:t>
            </a:r>
            <a:r>
              <a:rPr lang="en-AU" sz="2000" dirty="0" smtClean="0"/>
              <a:t>, </a:t>
            </a:r>
          </a:p>
          <a:p>
            <a:r>
              <a:rPr lang="en-AU" sz="2000" dirty="0" smtClean="0"/>
              <a:t>                </a:t>
            </a:r>
            <a:r>
              <a:rPr lang="en-AU" sz="2000" dirty="0" err="1" smtClean="0"/>
              <a:t>o.object_name</a:t>
            </a:r>
            <a:r>
              <a:rPr lang="en-AU" sz="2000" dirty="0" smtClean="0"/>
              <a:t>, </a:t>
            </a:r>
            <a:r>
              <a:rPr lang="en-AU" sz="2000" dirty="0" err="1" smtClean="0"/>
              <a:t>o.subobject_name</a:t>
            </a:r>
            <a:r>
              <a:rPr lang="en-AU" sz="2000" dirty="0" smtClean="0"/>
              <a:t>, </a:t>
            </a:r>
            <a:r>
              <a:rPr lang="en-AU" sz="2000" dirty="0" err="1" smtClean="0"/>
              <a:t>o.notes</a:t>
            </a:r>
            <a:r>
              <a:rPr lang="en-AU" sz="2000" dirty="0" smtClean="0"/>
              <a:t>, </a:t>
            </a:r>
            <a:r>
              <a:rPr lang="en-AU" sz="2000" dirty="0" err="1" smtClean="0"/>
              <a:t>o.owner</a:t>
            </a:r>
            <a:endParaRPr lang="en-AU" sz="2000" dirty="0" smtClean="0"/>
          </a:p>
          <a:p>
            <a:r>
              <a:rPr lang="en-AU" sz="2000" dirty="0" smtClean="0"/>
              <a:t>FROM     </a:t>
            </a:r>
            <a:r>
              <a:rPr lang="en-AU" sz="2000" dirty="0" err="1" smtClean="0"/>
              <a:t>dba_sql_plan_directives</a:t>
            </a:r>
            <a:r>
              <a:rPr lang="en-AU" sz="2000" dirty="0" smtClean="0"/>
              <a:t> d, </a:t>
            </a:r>
            <a:r>
              <a:rPr lang="en-AU" sz="2000" dirty="0" err="1" smtClean="0"/>
              <a:t>dba_sql_plan_dir_objects</a:t>
            </a:r>
            <a:r>
              <a:rPr lang="en-AU" sz="2000" dirty="0" smtClean="0"/>
              <a:t> o</a:t>
            </a:r>
          </a:p>
          <a:p>
            <a:r>
              <a:rPr lang="en-AU" sz="2000" dirty="0" smtClean="0"/>
              <a:t>WHERE  </a:t>
            </a:r>
            <a:r>
              <a:rPr lang="en-AU" sz="2000" dirty="0" err="1" smtClean="0"/>
              <a:t>o.directive_id</a:t>
            </a:r>
            <a:r>
              <a:rPr lang="en-AU" sz="2000" dirty="0" smtClean="0"/>
              <a:t> = </a:t>
            </a:r>
            <a:r>
              <a:rPr lang="en-AU" sz="2000" dirty="0" err="1" smtClean="0"/>
              <a:t>d.directive_id</a:t>
            </a:r>
            <a:endParaRPr lang="en-AU" sz="2000" dirty="0" smtClean="0"/>
          </a:p>
          <a:p>
            <a:r>
              <a:rPr lang="en-AU" sz="2000" dirty="0" smtClean="0"/>
              <a:t>AND       </a:t>
            </a:r>
            <a:r>
              <a:rPr lang="en-AU" sz="2000" dirty="0" err="1" smtClean="0"/>
              <a:t>o.owner</a:t>
            </a:r>
            <a:r>
              <a:rPr lang="en-AU" sz="2000" dirty="0" smtClean="0"/>
              <a:t> NOT IN ('XDB','SYS','SYSTEM')</a:t>
            </a:r>
          </a:p>
          <a:p>
            <a:r>
              <a:rPr lang="en-AU" sz="2000" dirty="0" smtClean="0"/>
              <a:t>ORDER BY </a:t>
            </a:r>
            <a:r>
              <a:rPr lang="en-AU" sz="2000" dirty="0" err="1" smtClean="0"/>
              <a:t>directive_id</a:t>
            </a:r>
            <a:r>
              <a:rPr lang="en-AU" sz="2000" dirty="0" smtClean="0"/>
              <a:t> </a:t>
            </a:r>
            <a:r>
              <a:rPr lang="en-AU" sz="2000" dirty="0" err="1" smtClean="0"/>
              <a:t>desc</a:t>
            </a:r>
            <a:r>
              <a:rPr lang="en-AU" sz="2000" dirty="0" smtClean="0"/>
              <a:t>;</a:t>
            </a:r>
            <a:endParaRPr lang="en-AU" sz="2000" dirty="0"/>
          </a:p>
        </p:txBody>
      </p:sp>
      <p:sp>
        <p:nvSpPr>
          <p:cNvPr id="6" name="Rectangle 5"/>
          <p:cNvSpPr/>
          <p:nvPr/>
        </p:nvSpPr>
        <p:spPr>
          <a:xfrm>
            <a:off x="1476585" y="4590983"/>
            <a:ext cx="71865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000" dirty="0"/>
              <a:t>begin</a:t>
            </a:r>
          </a:p>
          <a:p>
            <a:r>
              <a:rPr lang="en-AU" sz="2000" dirty="0" err="1"/>
              <a:t>dbms_spd.drop_sql_plan_directive</a:t>
            </a:r>
            <a:r>
              <a:rPr lang="en-AU" sz="2000" dirty="0"/>
              <a:t>(3579438123315094543);</a:t>
            </a:r>
          </a:p>
          <a:p>
            <a:r>
              <a:rPr lang="en-AU" sz="2000" dirty="0"/>
              <a:t>end;</a:t>
            </a:r>
          </a:p>
        </p:txBody>
      </p:sp>
    </p:spTree>
    <p:extLst>
      <p:ext uri="{BB962C8B-B14F-4D97-AF65-F5344CB8AC3E}">
        <p14:creationId xmlns:p14="http://schemas.microsoft.com/office/powerpoint/2010/main" val="103230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74611" y="1836967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2000" dirty="0" smtClean="0"/>
              <a:t>ALTER SYSTEM FLUSH </a:t>
            </a:r>
            <a:r>
              <a:rPr lang="en-AU" sz="2000" dirty="0" err="1" smtClean="0"/>
              <a:t>shared_pool</a:t>
            </a:r>
            <a:r>
              <a:rPr lang="en-AU" sz="2000" dirty="0" smtClean="0"/>
              <a:t>;</a:t>
            </a:r>
            <a:endParaRPr lang="en-AU" sz="2000" dirty="0"/>
          </a:p>
        </p:txBody>
      </p:sp>
      <p:sp>
        <p:nvSpPr>
          <p:cNvPr id="3" name="Rectangle 2"/>
          <p:cNvSpPr/>
          <p:nvPr/>
        </p:nvSpPr>
        <p:spPr>
          <a:xfrm>
            <a:off x="1774611" y="2558328"/>
            <a:ext cx="60722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000" dirty="0"/>
              <a:t>ALTER SESSION SET </a:t>
            </a:r>
            <a:r>
              <a:rPr lang="en-AU" sz="2000" dirty="0" err="1" smtClean="0"/>
              <a:t>statistics_level</a:t>
            </a:r>
            <a:r>
              <a:rPr lang="en-AU" sz="2000" dirty="0" smtClean="0"/>
              <a:t> </a:t>
            </a:r>
            <a:r>
              <a:rPr lang="en-AU" sz="2000" dirty="0"/>
              <a:t>= ALL;</a:t>
            </a:r>
          </a:p>
        </p:txBody>
      </p:sp>
      <p:sp>
        <p:nvSpPr>
          <p:cNvPr id="4" name="Rectangle 3"/>
          <p:cNvSpPr/>
          <p:nvPr/>
        </p:nvSpPr>
        <p:spPr>
          <a:xfrm>
            <a:off x="1774611" y="282486"/>
            <a:ext cx="70781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800" dirty="0" smtClean="0"/>
              <a:t>Clear any existing plans and gather plan statistics</a:t>
            </a:r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3770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166" y="1334382"/>
            <a:ext cx="5774515" cy="383779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710395" y="1662598"/>
            <a:ext cx="45042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800" dirty="0" smtClean="0"/>
              <a:t>Execute each of these twice</a:t>
            </a:r>
            <a:endParaRPr lang="en-AU" sz="2800" dirty="0"/>
          </a:p>
        </p:txBody>
      </p:sp>
      <p:sp>
        <p:nvSpPr>
          <p:cNvPr id="13" name="Right Brace 12"/>
          <p:cNvSpPr/>
          <p:nvPr/>
        </p:nvSpPr>
        <p:spPr>
          <a:xfrm>
            <a:off x="3644552" y="1334382"/>
            <a:ext cx="911459" cy="2802004"/>
          </a:xfrm>
          <a:prstGeom prst="rightBrace">
            <a:avLst>
              <a:gd name="adj1" fmla="val 8333"/>
              <a:gd name="adj2" fmla="val 20619"/>
            </a:avLst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Rounded Rectangle 5"/>
          <p:cNvSpPr/>
          <p:nvPr/>
        </p:nvSpPr>
        <p:spPr>
          <a:xfrm>
            <a:off x="170095" y="1517872"/>
            <a:ext cx="2998177" cy="66794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3976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11111E-6 L 0.00191 0.1597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7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91 0.15972 L 0.00191 0.3344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57" y="78936"/>
            <a:ext cx="5774515" cy="383779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00" y="4194436"/>
            <a:ext cx="9051343" cy="92620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639731" y="868802"/>
            <a:ext cx="450426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800" dirty="0" smtClean="0"/>
              <a:t>Only the last two use statistics feedback</a:t>
            </a:r>
            <a:endParaRPr lang="en-AU" sz="2800" dirty="0"/>
          </a:p>
        </p:txBody>
      </p:sp>
      <p:sp>
        <p:nvSpPr>
          <p:cNvPr id="13" name="Right Brace 12"/>
          <p:cNvSpPr/>
          <p:nvPr/>
        </p:nvSpPr>
        <p:spPr>
          <a:xfrm>
            <a:off x="3519704" y="941493"/>
            <a:ext cx="911459" cy="1871713"/>
          </a:xfrm>
          <a:prstGeom prst="rightBrace">
            <a:avLst>
              <a:gd name="adj1" fmla="val 8333"/>
              <a:gd name="adj2" fmla="val 20619"/>
            </a:avLst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Rounded Rectangle 5"/>
          <p:cNvSpPr/>
          <p:nvPr/>
        </p:nvSpPr>
        <p:spPr>
          <a:xfrm>
            <a:off x="687036" y="4145175"/>
            <a:ext cx="2075935" cy="975463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245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092" y="20319"/>
            <a:ext cx="2092960" cy="12259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557" y="465899"/>
            <a:ext cx="8651055" cy="4614652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4423719" y="2761587"/>
            <a:ext cx="1354300" cy="288061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Rounded Rectangle 6"/>
          <p:cNvSpPr/>
          <p:nvPr/>
        </p:nvSpPr>
        <p:spPr>
          <a:xfrm>
            <a:off x="463790" y="4841642"/>
            <a:ext cx="4780417" cy="288061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050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28" y="1443615"/>
            <a:ext cx="4695373" cy="4146027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1045414" y="1290939"/>
            <a:ext cx="973474" cy="1185310"/>
            <a:chOff x="2245010" y="0"/>
            <a:chExt cx="973474" cy="118531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13" name="Group 12"/>
          <p:cNvGrpSpPr/>
          <p:nvPr/>
        </p:nvGrpSpPr>
        <p:grpSpPr>
          <a:xfrm>
            <a:off x="4123140" y="1981612"/>
            <a:ext cx="973474" cy="1185310"/>
            <a:chOff x="2245010" y="0"/>
            <a:chExt cx="973474" cy="1185310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18" name="Group 17"/>
          <p:cNvGrpSpPr/>
          <p:nvPr/>
        </p:nvGrpSpPr>
        <p:grpSpPr>
          <a:xfrm>
            <a:off x="99955" y="2559768"/>
            <a:ext cx="973474" cy="1185310"/>
            <a:chOff x="2245010" y="0"/>
            <a:chExt cx="973474" cy="1185310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3434451" y="1371237"/>
            <a:ext cx="973474" cy="1185310"/>
            <a:chOff x="2245010" y="0"/>
            <a:chExt cx="973474" cy="1185310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28" name="Group 27"/>
          <p:cNvGrpSpPr/>
          <p:nvPr/>
        </p:nvGrpSpPr>
        <p:grpSpPr>
          <a:xfrm>
            <a:off x="2495158" y="1003059"/>
            <a:ext cx="973474" cy="1185310"/>
            <a:chOff x="2245010" y="0"/>
            <a:chExt cx="973474" cy="1185310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33" name="Group 32"/>
          <p:cNvGrpSpPr/>
          <p:nvPr/>
        </p:nvGrpSpPr>
        <p:grpSpPr>
          <a:xfrm>
            <a:off x="1866691" y="1181930"/>
            <a:ext cx="973474" cy="1185310"/>
            <a:chOff x="2245010" y="0"/>
            <a:chExt cx="973474" cy="1185310"/>
          </a:xfrm>
        </p:grpSpPr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38" name="Group 37"/>
          <p:cNvGrpSpPr/>
          <p:nvPr/>
        </p:nvGrpSpPr>
        <p:grpSpPr>
          <a:xfrm>
            <a:off x="1260063" y="1667338"/>
            <a:ext cx="973474" cy="1185310"/>
            <a:chOff x="2245010" y="0"/>
            <a:chExt cx="973474" cy="1185310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43" name="Group 42"/>
          <p:cNvGrpSpPr/>
          <p:nvPr/>
        </p:nvGrpSpPr>
        <p:grpSpPr>
          <a:xfrm>
            <a:off x="582390" y="1900514"/>
            <a:ext cx="973474" cy="1185310"/>
            <a:chOff x="2245010" y="0"/>
            <a:chExt cx="973474" cy="1185310"/>
          </a:xfrm>
        </p:grpSpPr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48" name="Group 47"/>
          <p:cNvGrpSpPr/>
          <p:nvPr/>
        </p:nvGrpSpPr>
        <p:grpSpPr>
          <a:xfrm>
            <a:off x="970417" y="2374358"/>
            <a:ext cx="973474" cy="1185310"/>
            <a:chOff x="2245010" y="0"/>
            <a:chExt cx="973474" cy="1185310"/>
          </a:xfrm>
        </p:grpSpPr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53" name="Group 52"/>
          <p:cNvGrpSpPr/>
          <p:nvPr/>
        </p:nvGrpSpPr>
        <p:grpSpPr>
          <a:xfrm>
            <a:off x="288228" y="3205618"/>
            <a:ext cx="973474" cy="1185310"/>
            <a:chOff x="2245010" y="0"/>
            <a:chExt cx="973474" cy="1185310"/>
          </a:xfrm>
        </p:grpSpPr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58" name="Group 57"/>
          <p:cNvGrpSpPr/>
          <p:nvPr/>
        </p:nvGrpSpPr>
        <p:grpSpPr>
          <a:xfrm>
            <a:off x="590994" y="3233999"/>
            <a:ext cx="973474" cy="1185310"/>
            <a:chOff x="2245010" y="0"/>
            <a:chExt cx="973474" cy="1185310"/>
          </a:xfrm>
        </p:grpSpPr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63" name="Group 62"/>
          <p:cNvGrpSpPr/>
          <p:nvPr/>
        </p:nvGrpSpPr>
        <p:grpSpPr>
          <a:xfrm>
            <a:off x="1560826" y="2682325"/>
            <a:ext cx="973474" cy="1185310"/>
            <a:chOff x="2245010" y="0"/>
            <a:chExt cx="973474" cy="1185310"/>
          </a:xfrm>
        </p:grpSpPr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68" name="Group 67"/>
          <p:cNvGrpSpPr/>
          <p:nvPr/>
        </p:nvGrpSpPr>
        <p:grpSpPr>
          <a:xfrm>
            <a:off x="1989924" y="1889684"/>
            <a:ext cx="973474" cy="1185310"/>
            <a:chOff x="2245010" y="0"/>
            <a:chExt cx="973474" cy="1185310"/>
          </a:xfrm>
        </p:grpSpPr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73" name="Group 72"/>
          <p:cNvGrpSpPr/>
          <p:nvPr/>
        </p:nvGrpSpPr>
        <p:grpSpPr>
          <a:xfrm>
            <a:off x="2781771" y="1870329"/>
            <a:ext cx="973474" cy="1185310"/>
            <a:chOff x="2245010" y="0"/>
            <a:chExt cx="973474" cy="1185310"/>
          </a:xfrm>
        </p:grpSpPr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78" name="Group 77"/>
          <p:cNvGrpSpPr/>
          <p:nvPr/>
        </p:nvGrpSpPr>
        <p:grpSpPr>
          <a:xfrm>
            <a:off x="3500560" y="2354309"/>
            <a:ext cx="973474" cy="1185310"/>
            <a:chOff x="2245010" y="0"/>
            <a:chExt cx="973474" cy="1185310"/>
          </a:xfrm>
        </p:grpSpPr>
        <p:pic>
          <p:nvPicPr>
            <p:cNvPr id="79" name="Picture 7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83" name="Group 82"/>
          <p:cNvGrpSpPr/>
          <p:nvPr/>
        </p:nvGrpSpPr>
        <p:grpSpPr>
          <a:xfrm>
            <a:off x="311006" y="3180932"/>
            <a:ext cx="973474" cy="1185310"/>
            <a:chOff x="2245010" y="0"/>
            <a:chExt cx="973474" cy="1185310"/>
          </a:xfrm>
        </p:grpSpPr>
        <p:pic>
          <p:nvPicPr>
            <p:cNvPr id="84" name="Picture 8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85" name="Picture 8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86" name="Picture 8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87" name="Picture 8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88" name="Group 87"/>
          <p:cNvGrpSpPr/>
          <p:nvPr/>
        </p:nvGrpSpPr>
        <p:grpSpPr>
          <a:xfrm>
            <a:off x="1432272" y="3272824"/>
            <a:ext cx="973474" cy="1185310"/>
            <a:chOff x="2245010" y="0"/>
            <a:chExt cx="973474" cy="1185310"/>
          </a:xfrm>
        </p:grpSpPr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91" name="Picture 9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92" name="Picture 9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93" name="Group 92"/>
          <p:cNvGrpSpPr/>
          <p:nvPr/>
        </p:nvGrpSpPr>
        <p:grpSpPr>
          <a:xfrm>
            <a:off x="2292521" y="3122881"/>
            <a:ext cx="973474" cy="1185310"/>
            <a:chOff x="2245010" y="0"/>
            <a:chExt cx="973474" cy="1185310"/>
          </a:xfrm>
        </p:grpSpPr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95" name="Picture 9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97" name="Picture 9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98" name="Group 97"/>
          <p:cNvGrpSpPr/>
          <p:nvPr/>
        </p:nvGrpSpPr>
        <p:grpSpPr>
          <a:xfrm>
            <a:off x="3329788" y="2955964"/>
            <a:ext cx="973474" cy="1185310"/>
            <a:chOff x="2245010" y="0"/>
            <a:chExt cx="973474" cy="1185310"/>
          </a:xfrm>
        </p:grpSpPr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100" name="Picture 9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01" name="Picture 10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02" name="Picture 10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103" name="Group 102"/>
          <p:cNvGrpSpPr/>
          <p:nvPr/>
        </p:nvGrpSpPr>
        <p:grpSpPr>
          <a:xfrm>
            <a:off x="3108651" y="3456449"/>
            <a:ext cx="973474" cy="1185310"/>
            <a:chOff x="2245010" y="0"/>
            <a:chExt cx="973474" cy="1185310"/>
          </a:xfrm>
        </p:grpSpPr>
        <p:pic>
          <p:nvPicPr>
            <p:cNvPr id="104" name="Picture 10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105" name="Picture 10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06" name="Picture 10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07" name="Picture 10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108" name="Group 107"/>
          <p:cNvGrpSpPr/>
          <p:nvPr/>
        </p:nvGrpSpPr>
        <p:grpSpPr>
          <a:xfrm>
            <a:off x="3837598" y="3605035"/>
            <a:ext cx="973474" cy="1185310"/>
            <a:chOff x="2245010" y="0"/>
            <a:chExt cx="973474" cy="1185310"/>
          </a:xfrm>
        </p:grpSpPr>
        <p:pic>
          <p:nvPicPr>
            <p:cNvPr id="109" name="Picture 10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110" name="Picture 10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12" name="Picture 1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113" name="Group 112"/>
          <p:cNvGrpSpPr/>
          <p:nvPr/>
        </p:nvGrpSpPr>
        <p:grpSpPr>
          <a:xfrm>
            <a:off x="4025081" y="2815609"/>
            <a:ext cx="973474" cy="1185310"/>
            <a:chOff x="2245010" y="0"/>
            <a:chExt cx="973474" cy="1185310"/>
          </a:xfrm>
        </p:grpSpPr>
        <p:pic>
          <p:nvPicPr>
            <p:cNvPr id="114" name="Picture 1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115" name="Picture 1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16" name="Picture 1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sp>
        <p:nvSpPr>
          <p:cNvPr id="118" name="Rectangle 2"/>
          <p:cNvSpPr txBox="1">
            <a:spLocks noGrp="1" noChangeArrowheads="1"/>
          </p:cNvSpPr>
          <p:nvPr>
            <p:ph idx="1"/>
          </p:nvPr>
        </p:nvSpPr>
        <p:spPr bwMode="auto">
          <a:xfrm>
            <a:off x="5516985" y="3818014"/>
            <a:ext cx="3571563" cy="1341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9pPr>
          </a:lstStyle>
          <a:p>
            <a:pPr marL="0" indent="0" algn="l" eaLnBrk="1" hangingPunct="1">
              <a:buNone/>
            </a:pPr>
            <a:r>
              <a:rPr lang="en-AU" sz="1600" b="1" kern="0" dirty="0" smtClean="0">
                <a:solidFill>
                  <a:srgbClr val="00B050"/>
                </a:solidFill>
              </a:rPr>
              <a:t>UNMARRIED = ‘Y’</a:t>
            </a:r>
            <a:endParaRPr lang="en-AU" sz="1600" b="1" kern="0" dirty="0" smtClean="0">
              <a:solidFill>
                <a:schemeClr val="tx1"/>
              </a:solidFill>
            </a:endParaRPr>
          </a:p>
          <a:p>
            <a:pPr marL="0" indent="0" algn="l" eaLnBrk="1" hangingPunct="1">
              <a:buNone/>
            </a:pPr>
            <a:r>
              <a:rPr lang="en-AU" sz="1600" b="1" kern="0" dirty="0" smtClean="0">
                <a:solidFill>
                  <a:srgbClr val="00B050"/>
                </a:solidFill>
              </a:rPr>
              <a:t>AND AGE &gt;=25 AND AGE &lt;30</a:t>
            </a:r>
          </a:p>
          <a:p>
            <a:pPr marL="0" indent="0" algn="l" eaLnBrk="1" hangingPunct="1">
              <a:buNone/>
            </a:pPr>
            <a:r>
              <a:rPr lang="en-AU" sz="1600" b="1" kern="0" dirty="0" smtClean="0">
                <a:solidFill>
                  <a:srgbClr val="00B050"/>
                </a:solidFill>
              </a:rPr>
              <a:t>AND HEIGHT &gt;= 6ft 2 in (188cm)</a:t>
            </a:r>
          </a:p>
          <a:p>
            <a:pPr marL="0" indent="0" algn="l" eaLnBrk="1" hangingPunct="1">
              <a:buNone/>
            </a:pPr>
            <a:endParaRPr lang="en-AU" sz="1600" b="1" kern="0" dirty="0" smtClean="0">
              <a:solidFill>
                <a:schemeClr val="tx1"/>
              </a:solidFill>
            </a:endParaRPr>
          </a:p>
          <a:p>
            <a:pPr marL="0" indent="0" algn="l" eaLnBrk="1" hangingPunct="1">
              <a:buNone/>
            </a:pPr>
            <a:r>
              <a:rPr lang="en-AU" sz="1600" b="1" kern="0" dirty="0" smtClean="0">
                <a:solidFill>
                  <a:schemeClr val="tx1"/>
                </a:solidFill>
              </a:rPr>
              <a:t>AND JOB=‘DBA’</a:t>
            </a:r>
          </a:p>
        </p:txBody>
      </p:sp>
      <p:sp>
        <p:nvSpPr>
          <p:cNvPr id="119" name="Up Arrow 118"/>
          <p:cNvSpPr/>
          <p:nvPr/>
        </p:nvSpPr>
        <p:spPr>
          <a:xfrm rot="5400000">
            <a:off x="6929499" y="2775221"/>
            <a:ext cx="272776" cy="480209"/>
          </a:xfrm>
          <a:prstGeom prst="up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20" name="Picture 1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019" y="2209624"/>
            <a:ext cx="897467" cy="1332250"/>
          </a:xfrm>
          <a:prstGeom prst="rect">
            <a:avLst/>
          </a:prstGeom>
        </p:spPr>
      </p:pic>
      <p:sp>
        <p:nvSpPr>
          <p:cNvPr id="121" name="Rectangle 2"/>
          <p:cNvSpPr txBox="1">
            <a:spLocks noChangeArrowheads="1"/>
          </p:cNvSpPr>
          <p:nvPr/>
        </p:nvSpPr>
        <p:spPr bwMode="auto">
          <a:xfrm>
            <a:off x="7472289" y="2220807"/>
            <a:ext cx="1391592" cy="1734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marL="1714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5143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2pPr>
            <a:lvl3pPr marL="8572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3pPr>
            <a:lvl4pPr marL="12001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4pPr>
            <a:lvl5pPr marL="15430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5pPr>
            <a:lvl6pPr marL="4572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6pPr>
            <a:lvl7pPr marL="9144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7pPr>
            <a:lvl8pPr marL="13716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8pPr>
            <a:lvl9pPr marL="18288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AU" sz="2000" b="1" kern="0" dirty="0" smtClean="0">
                <a:solidFill>
                  <a:schemeClr val="tx1"/>
                </a:solidFill>
              </a:rPr>
              <a:t>How many of these are there likely to be?</a:t>
            </a:r>
          </a:p>
        </p:txBody>
      </p:sp>
      <p:sp>
        <p:nvSpPr>
          <p:cNvPr id="122" name="Up Arrow 121"/>
          <p:cNvSpPr/>
          <p:nvPr/>
        </p:nvSpPr>
        <p:spPr>
          <a:xfrm rot="5400000">
            <a:off x="5385187" y="2768511"/>
            <a:ext cx="272776" cy="480209"/>
          </a:xfrm>
          <a:prstGeom prst="up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4" name="Rectangle 123"/>
          <p:cNvSpPr/>
          <p:nvPr/>
        </p:nvSpPr>
        <p:spPr>
          <a:xfrm>
            <a:off x="136075" y="4877046"/>
            <a:ext cx="24352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600" b="1" kern="0" dirty="0"/>
              <a:t>There are </a:t>
            </a:r>
            <a:r>
              <a:rPr lang="en-AU" sz="1600" b="1" kern="0" dirty="0" smtClean="0"/>
              <a:t>11 </a:t>
            </a:r>
            <a:r>
              <a:rPr lang="en-AU" sz="1600" b="1" kern="0" dirty="0"/>
              <a:t>million </a:t>
            </a:r>
            <a:r>
              <a:rPr lang="en-AU" sz="1600" b="1" kern="0" dirty="0" smtClean="0"/>
              <a:t>males</a:t>
            </a:r>
          </a:p>
          <a:p>
            <a:r>
              <a:rPr lang="en-AU" sz="1600" b="1" kern="0" dirty="0" smtClean="0"/>
              <a:t>in Australia</a:t>
            </a:r>
            <a:endParaRPr lang="en-AU" dirty="0"/>
          </a:p>
        </p:txBody>
      </p:sp>
      <p:sp>
        <p:nvSpPr>
          <p:cNvPr id="123" name="Rectangle 2"/>
          <p:cNvSpPr txBox="1">
            <a:spLocks noChangeArrowheads="1"/>
          </p:cNvSpPr>
          <p:nvPr/>
        </p:nvSpPr>
        <p:spPr bwMode="auto">
          <a:xfrm>
            <a:off x="5184838" y="325562"/>
            <a:ext cx="3903710" cy="1341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marL="1714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5143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2pPr>
            <a:lvl3pPr marL="8572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3pPr>
            <a:lvl4pPr marL="12001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4pPr>
            <a:lvl5pPr marL="15430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5pPr>
            <a:lvl6pPr marL="4572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6pPr>
            <a:lvl7pPr marL="9144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7pPr>
            <a:lvl8pPr marL="13716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8pPr>
            <a:lvl9pPr marL="18288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9pPr>
          </a:lstStyle>
          <a:p>
            <a:pPr marL="0" indent="0" algn="l" eaLnBrk="1" hangingPunct="1">
              <a:buFont typeface="Arial" panose="020B0604020202020204" pitchFamily="34" charset="0"/>
              <a:buNone/>
            </a:pPr>
            <a:r>
              <a:rPr lang="en-AU" sz="1600" b="1" kern="0" dirty="0" smtClean="0">
                <a:solidFill>
                  <a:srgbClr val="00B050"/>
                </a:solidFill>
              </a:rPr>
              <a:t>UNMARRIED = ‘Y’                      </a:t>
            </a:r>
            <a:r>
              <a:rPr lang="en-AU" sz="1600" b="1" kern="0" dirty="0" smtClean="0">
                <a:solidFill>
                  <a:srgbClr val="00B050"/>
                </a:solidFill>
                <a:sym typeface="Wingdings" panose="05000000000000000000" pitchFamily="2" charset="2"/>
              </a:rPr>
              <a:t>     40% </a:t>
            </a:r>
          </a:p>
          <a:p>
            <a:pPr marL="0" indent="0" algn="l" eaLnBrk="1" hangingPunct="1">
              <a:buFont typeface="Arial" panose="020B0604020202020204" pitchFamily="34" charset="0"/>
              <a:buNone/>
            </a:pPr>
            <a:r>
              <a:rPr lang="en-AU" sz="1600" b="1" kern="0" dirty="0" smtClean="0">
                <a:solidFill>
                  <a:srgbClr val="00B050"/>
                </a:solidFill>
              </a:rPr>
              <a:t>AND </a:t>
            </a:r>
            <a:r>
              <a:rPr lang="en-AU" sz="1600" b="1" kern="0" dirty="0">
                <a:solidFill>
                  <a:srgbClr val="00B050"/>
                </a:solidFill>
              </a:rPr>
              <a:t>AGE &gt;=25 </a:t>
            </a:r>
            <a:r>
              <a:rPr lang="en-AU" sz="1600" b="1" kern="0" dirty="0" smtClean="0">
                <a:solidFill>
                  <a:srgbClr val="00B050"/>
                </a:solidFill>
              </a:rPr>
              <a:t>AND &lt;30          </a:t>
            </a:r>
            <a:r>
              <a:rPr lang="en-AU" sz="1600" b="1" kern="0" dirty="0" smtClean="0">
                <a:solidFill>
                  <a:srgbClr val="00B050"/>
                </a:solidFill>
                <a:sym typeface="Wingdings" panose="05000000000000000000" pitchFamily="2" charset="2"/>
              </a:rPr>
              <a:t>     8.2% </a:t>
            </a:r>
            <a:endParaRPr lang="en-AU" sz="1600" b="1" kern="0" dirty="0">
              <a:solidFill>
                <a:srgbClr val="00B050"/>
              </a:solidFill>
            </a:endParaRPr>
          </a:p>
          <a:p>
            <a:pPr marL="0" indent="0" algn="l" eaLnBrk="1" hangingPunct="1">
              <a:buNone/>
            </a:pPr>
            <a:r>
              <a:rPr lang="en-AU" sz="1600" b="1" kern="0" dirty="0">
                <a:solidFill>
                  <a:srgbClr val="00B050"/>
                </a:solidFill>
              </a:rPr>
              <a:t>AND HEIGHT &gt;= 6ft 2 in (188cm</a:t>
            </a:r>
            <a:r>
              <a:rPr lang="en-AU" sz="1600" b="1" kern="0" dirty="0" smtClean="0">
                <a:solidFill>
                  <a:srgbClr val="00B050"/>
                </a:solidFill>
              </a:rPr>
              <a:t>) </a:t>
            </a:r>
            <a:r>
              <a:rPr lang="en-AU" sz="1600" b="1" kern="0" dirty="0">
                <a:solidFill>
                  <a:srgbClr val="00B050"/>
                </a:solidFill>
                <a:sym typeface="Wingdings" panose="05000000000000000000" pitchFamily="2" charset="2"/>
              </a:rPr>
              <a:t>     </a:t>
            </a:r>
            <a:r>
              <a:rPr lang="en-AU" sz="1600" b="1" kern="0" dirty="0" smtClean="0">
                <a:solidFill>
                  <a:srgbClr val="00B050"/>
                </a:solidFill>
                <a:sym typeface="Wingdings" panose="05000000000000000000" pitchFamily="2" charset="2"/>
              </a:rPr>
              <a:t>2.9% </a:t>
            </a:r>
            <a:endParaRPr lang="en-AU" sz="1600" b="1" kern="0" dirty="0">
              <a:solidFill>
                <a:schemeClr val="tx1"/>
              </a:solidFill>
            </a:endParaRPr>
          </a:p>
          <a:p>
            <a:pPr marL="0" indent="0" algn="l" eaLnBrk="1" hangingPunct="1">
              <a:buFont typeface="Arial" panose="020B0604020202020204" pitchFamily="34" charset="0"/>
              <a:buNone/>
            </a:pPr>
            <a:endParaRPr lang="en-AU" sz="1600" b="1" kern="0" dirty="0" smtClean="0">
              <a:solidFill>
                <a:schemeClr val="tx1"/>
              </a:solidFill>
            </a:endParaRPr>
          </a:p>
        </p:txBody>
      </p:sp>
      <p:sp>
        <p:nvSpPr>
          <p:cNvPr id="2" name="Oval 1"/>
          <p:cNvSpPr/>
          <p:nvPr/>
        </p:nvSpPr>
        <p:spPr>
          <a:xfrm>
            <a:off x="4811072" y="4790345"/>
            <a:ext cx="2944395" cy="41834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5" name="Rectangle 2"/>
          <p:cNvSpPr txBox="1">
            <a:spLocks noChangeArrowheads="1"/>
          </p:cNvSpPr>
          <p:nvPr/>
        </p:nvSpPr>
        <p:spPr bwMode="auto">
          <a:xfrm>
            <a:off x="1437092" y="-70871"/>
            <a:ext cx="5652044" cy="562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marL="1714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5143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2pPr>
            <a:lvl3pPr marL="8572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3pPr>
            <a:lvl4pPr marL="12001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4pPr>
            <a:lvl5pPr marL="15430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5pPr>
            <a:lvl6pPr marL="4572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6pPr>
            <a:lvl7pPr marL="9144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7pPr>
            <a:lvl8pPr marL="13716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8pPr>
            <a:lvl9pPr marL="18288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AU" sz="2000" b="1" kern="0" dirty="0" smtClean="0">
                <a:solidFill>
                  <a:schemeClr val="tx1"/>
                </a:solidFill>
              </a:rPr>
              <a:t>We have no idea what percentage of males are DBAs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8696948" y="611302"/>
            <a:ext cx="403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en-AU" sz="2800" dirty="0">
              <a:solidFill>
                <a:srgbClr val="FF0000"/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8696948" y="862518"/>
            <a:ext cx="403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en-AU" sz="2800" dirty="0">
              <a:solidFill>
                <a:srgbClr val="FF0000"/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8696948" y="376123"/>
            <a:ext cx="403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en-A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7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422089" y="137463"/>
            <a:ext cx="7525483" cy="92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marL="1714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5143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2pPr>
            <a:lvl3pPr marL="8572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3pPr>
            <a:lvl4pPr marL="12001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4pPr>
            <a:lvl5pPr marL="15430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5pPr>
            <a:lvl6pPr marL="4572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6pPr>
            <a:lvl7pPr marL="9144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7pPr>
            <a:lvl8pPr marL="13716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8pPr>
            <a:lvl9pPr marL="18288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9pPr>
          </a:lstStyle>
          <a:p>
            <a:pPr marL="0" indent="0" algn="l" eaLnBrk="1" hangingPunct="1">
              <a:buNone/>
            </a:pPr>
            <a:r>
              <a:rPr lang="en-AU" sz="2000" b="1" kern="0" dirty="0">
                <a:solidFill>
                  <a:schemeClr val="tx1"/>
                </a:solidFill>
              </a:rPr>
              <a:t>begin</a:t>
            </a:r>
          </a:p>
          <a:p>
            <a:pPr marL="0" indent="0" algn="l" eaLnBrk="1" hangingPunct="1">
              <a:buNone/>
            </a:pPr>
            <a:r>
              <a:rPr lang="en-AU" sz="2000" b="1" kern="0" dirty="0" err="1">
                <a:solidFill>
                  <a:schemeClr val="tx1"/>
                </a:solidFill>
              </a:rPr>
              <a:t>dbms_stats.delete_schema_stats</a:t>
            </a:r>
            <a:r>
              <a:rPr lang="en-AU" sz="2000" b="1" kern="0" dirty="0">
                <a:solidFill>
                  <a:schemeClr val="tx1"/>
                </a:solidFill>
              </a:rPr>
              <a:t>(</a:t>
            </a:r>
            <a:r>
              <a:rPr lang="en-AU" sz="2000" b="1" kern="0" dirty="0" err="1">
                <a:solidFill>
                  <a:schemeClr val="tx1"/>
                </a:solidFill>
              </a:rPr>
              <a:t>ownname</a:t>
            </a:r>
            <a:r>
              <a:rPr lang="en-AU" sz="2000" b="1" kern="0" dirty="0">
                <a:solidFill>
                  <a:schemeClr val="tx1"/>
                </a:solidFill>
              </a:rPr>
              <a:t>=&gt;'AUSOUG' );</a:t>
            </a:r>
          </a:p>
          <a:p>
            <a:pPr marL="0" indent="0" algn="l" eaLnBrk="1" hangingPunct="1">
              <a:buNone/>
            </a:pPr>
            <a:r>
              <a:rPr lang="en-AU" sz="2000" b="1" kern="0" dirty="0">
                <a:solidFill>
                  <a:schemeClr val="tx1"/>
                </a:solidFill>
              </a:rPr>
              <a:t>end;</a:t>
            </a:r>
            <a:endParaRPr lang="en-AU" sz="2000" b="1" kern="0" dirty="0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97716" y="2609127"/>
            <a:ext cx="32478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000" b="1" dirty="0">
                <a:latin typeface="Calibri Light" panose="020F0302020204030204" pitchFamily="34" charset="0"/>
              </a:rPr>
              <a:t>SELECT  </a:t>
            </a:r>
            <a:r>
              <a:rPr lang="en-AU" sz="2000" b="1" dirty="0" smtClean="0">
                <a:latin typeface="Calibri Light" panose="020F0302020204030204" pitchFamily="34" charset="0"/>
              </a:rPr>
              <a:t>COUNT</a:t>
            </a:r>
            <a:r>
              <a:rPr lang="en-AU" sz="2000" b="1" dirty="0">
                <a:latin typeface="Calibri Light" panose="020F0302020204030204" pitchFamily="34" charset="0"/>
              </a:rPr>
              <a:t>(*) </a:t>
            </a:r>
          </a:p>
          <a:p>
            <a:r>
              <a:rPr lang="en-AU" sz="2000" b="1" dirty="0">
                <a:latin typeface="Calibri Light" panose="020F0302020204030204" pitchFamily="34" charset="0"/>
              </a:rPr>
              <a:t>FROM men </a:t>
            </a:r>
          </a:p>
          <a:p>
            <a:r>
              <a:rPr lang="en-AU" sz="2000" b="1" dirty="0">
                <a:latin typeface="Calibri Light" panose="020F0302020204030204" pitchFamily="34" charset="0"/>
              </a:rPr>
              <a:t>WHERE job = 'DBA'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0629" y="1186727"/>
            <a:ext cx="5734050" cy="3590925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97716" y="5047190"/>
            <a:ext cx="27072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000" b="1" dirty="0" smtClean="0">
                <a:latin typeface="Calibri Light" panose="020F0302020204030204" pitchFamily="34" charset="0"/>
              </a:rPr>
              <a:t>Actual value is 1,000,014</a:t>
            </a:r>
            <a:endParaRPr lang="en-AU" sz="2000" dirty="0"/>
          </a:p>
        </p:txBody>
      </p:sp>
      <p:sp>
        <p:nvSpPr>
          <p:cNvPr id="8" name="Rounded Rectangle 7"/>
          <p:cNvSpPr/>
          <p:nvPr/>
        </p:nvSpPr>
        <p:spPr>
          <a:xfrm>
            <a:off x="2910629" y="4545080"/>
            <a:ext cx="4780417" cy="288061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722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0277" y="1727200"/>
            <a:ext cx="7886700" cy="1354666"/>
          </a:xfrm>
        </p:spPr>
        <p:txBody>
          <a:bodyPr/>
          <a:lstStyle/>
          <a:p>
            <a:pPr marL="0" indent="0" algn="ctr">
              <a:buNone/>
            </a:pPr>
            <a:r>
              <a:rPr lang="en-AU" sz="3200" dirty="0" smtClean="0"/>
              <a:t>Now we know how many matches to expect  what is the best way to get to them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5488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0277" y="1727200"/>
            <a:ext cx="7886700" cy="3251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AU" sz="3200" dirty="0" smtClean="0"/>
              <a:t>Two main types:</a:t>
            </a:r>
          </a:p>
          <a:p>
            <a:pPr marL="0" indent="0" algn="ctr">
              <a:buNone/>
            </a:pPr>
            <a:endParaRPr lang="en-AU" sz="3200" dirty="0" smtClean="0"/>
          </a:p>
          <a:p>
            <a:pPr marL="0" indent="0" algn="ctr">
              <a:buNone/>
            </a:pPr>
            <a:r>
              <a:rPr lang="en-AU" sz="3200" dirty="0" smtClean="0"/>
              <a:t>Pretty </a:t>
            </a:r>
            <a:r>
              <a:rPr lang="en-AU" sz="3200" dirty="0" err="1" smtClean="0"/>
              <a:t>cruisy</a:t>
            </a:r>
            <a:r>
              <a:rPr lang="en-AU" sz="3200" dirty="0" smtClean="0"/>
              <a:t> really – almost anyone will do</a:t>
            </a:r>
          </a:p>
          <a:p>
            <a:pPr marL="0" indent="0" algn="ctr">
              <a:buNone/>
            </a:pPr>
            <a:endParaRPr lang="en-AU" sz="3200" dirty="0"/>
          </a:p>
          <a:p>
            <a:pPr marL="0" indent="0" algn="ctr">
              <a:buNone/>
            </a:pPr>
            <a:r>
              <a:rPr lang="en-AU" sz="3200" dirty="0" smtClean="0"/>
              <a:t>Really very picky – he must be just right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6074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w_selectivity_allrow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16" y="0"/>
            <a:ext cx="9139484" cy="5777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160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22" y="1434615"/>
            <a:ext cx="4695373" cy="4146027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1045414" y="1290939"/>
            <a:ext cx="973474" cy="1185310"/>
            <a:chOff x="2245010" y="0"/>
            <a:chExt cx="973474" cy="118531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13" name="Group 12"/>
          <p:cNvGrpSpPr/>
          <p:nvPr/>
        </p:nvGrpSpPr>
        <p:grpSpPr>
          <a:xfrm>
            <a:off x="4123140" y="1981612"/>
            <a:ext cx="973474" cy="1185310"/>
            <a:chOff x="2245010" y="0"/>
            <a:chExt cx="973474" cy="1185310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18" name="Group 17"/>
          <p:cNvGrpSpPr/>
          <p:nvPr/>
        </p:nvGrpSpPr>
        <p:grpSpPr>
          <a:xfrm>
            <a:off x="99955" y="2559768"/>
            <a:ext cx="973474" cy="1185310"/>
            <a:chOff x="2245010" y="0"/>
            <a:chExt cx="973474" cy="1185310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3434451" y="1371237"/>
            <a:ext cx="973474" cy="1185310"/>
            <a:chOff x="2245010" y="0"/>
            <a:chExt cx="973474" cy="1185310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28" name="Group 27"/>
          <p:cNvGrpSpPr/>
          <p:nvPr/>
        </p:nvGrpSpPr>
        <p:grpSpPr>
          <a:xfrm>
            <a:off x="2495158" y="1003059"/>
            <a:ext cx="973474" cy="1185310"/>
            <a:chOff x="2245010" y="0"/>
            <a:chExt cx="973474" cy="1185310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33" name="Group 32"/>
          <p:cNvGrpSpPr/>
          <p:nvPr/>
        </p:nvGrpSpPr>
        <p:grpSpPr>
          <a:xfrm>
            <a:off x="1866691" y="1181930"/>
            <a:ext cx="973474" cy="1185310"/>
            <a:chOff x="2245010" y="0"/>
            <a:chExt cx="973474" cy="1185310"/>
          </a:xfrm>
        </p:grpSpPr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38" name="Group 37"/>
          <p:cNvGrpSpPr/>
          <p:nvPr/>
        </p:nvGrpSpPr>
        <p:grpSpPr>
          <a:xfrm>
            <a:off x="1260063" y="1667338"/>
            <a:ext cx="973474" cy="1185310"/>
            <a:chOff x="2245010" y="0"/>
            <a:chExt cx="973474" cy="1185310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43" name="Group 42"/>
          <p:cNvGrpSpPr/>
          <p:nvPr/>
        </p:nvGrpSpPr>
        <p:grpSpPr>
          <a:xfrm>
            <a:off x="582390" y="1900514"/>
            <a:ext cx="973474" cy="1185310"/>
            <a:chOff x="2245010" y="0"/>
            <a:chExt cx="973474" cy="1185310"/>
          </a:xfrm>
        </p:grpSpPr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48" name="Group 47"/>
          <p:cNvGrpSpPr/>
          <p:nvPr/>
        </p:nvGrpSpPr>
        <p:grpSpPr>
          <a:xfrm>
            <a:off x="970417" y="2374358"/>
            <a:ext cx="973474" cy="1185310"/>
            <a:chOff x="2245010" y="0"/>
            <a:chExt cx="973474" cy="1185310"/>
          </a:xfrm>
        </p:grpSpPr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53" name="Group 52"/>
          <p:cNvGrpSpPr/>
          <p:nvPr/>
        </p:nvGrpSpPr>
        <p:grpSpPr>
          <a:xfrm>
            <a:off x="288228" y="3205618"/>
            <a:ext cx="973474" cy="1185310"/>
            <a:chOff x="2245010" y="0"/>
            <a:chExt cx="973474" cy="1185310"/>
          </a:xfrm>
        </p:grpSpPr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58" name="Group 57"/>
          <p:cNvGrpSpPr/>
          <p:nvPr/>
        </p:nvGrpSpPr>
        <p:grpSpPr>
          <a:xfrm>
            <a:off x="590994" y="3233999"/>
            <a:ext cx="973474" cy="1185310"/>
            <a:chOff x="2245010" y="0"/>
            <a:chExt cx="973474" cy="1185310"/>
          </a:xfrm>
        </p:grpSpPr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63" name="Group 62"/>
          <p:cNvGrpSpPr/>
          <p:nvPr/>
        </p:nvGrpSpPr>
        <p:grpSpPr>
          <a:xfrm>
            <a:off x="1560826" y="2682325"/>
            <a:ext cx="973474" cy="1185310"/>
            <a:chOff x="2245010" y="0"/>
            <a:chExt cx="973474" cy="1185310"/>
          </a:xfrm>
        </p:grpSpPr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68" name="Group 67"/>
          <p:cNvGrpSpPr/>
          <p:nvPr/>
        </p:nvGrpSpPr>
        <p:grpSpPr>
          <a:xfrm>
            <a:off x="1989924" y="1889684"/>
            <a:ext cx="973474" cy="1185310"/>
            <a:chOff x="2245010" y="0"/>
            <a:chExt cx="973474" cy="1185310"/>
          </a:xfrm>
        </p:grpSpPr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73" name="Group 72"/>
          <p:cNvGrpSpPr/>
          <p:nvPr/>
        </p:nvGrpSpPr>
        <p:grpSpPr>
          <a:xfrm>
            <a:off x="2781771" y="1870329"/>
            <a:ext cx="973474" cy="1185310"/>
            <a:chOff x="2245010" y="0"/>
            <a:chExt cx="973474" cy="1185310"/>
          </a:xfrm>
        </p:grpSpPr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78" name="Group 77"/>
          <p:cNvGrpSpPr/>
          <p:nvPr/>
        </p:nvGrpSpPr>
        <p:grpSpPr>
          <a:xfrm>
            <a:off x="3500560" y="2354309"/>
            <a:ext cx="973474" cy="1185310"/>
            <a:chOff x="2245010" y="0"/>
            <a:chExt cx="973474" cy="1185310"/>
          </a:xfrm>
        </p:grpSpPr>
        <p:pic>
          <p:nvPicPr>
            <p:cNvPr id="79" name="Picture 7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83" name="Group 82"/>
          <p:cNvGrpSpPr/>
          <p:nvPr/>
        </p:nvGrpSpPr>
        <p:grpSpPr>
          <a:xfrm>
            <a:off x="311006" y="3180932"/>
            <a:ext cx="973474" cy="1185310"/>
            <a:chOff x="2245010" y="0"/>
            <a:chExt cx="973474" cy="1185310"/>
          </a:xfrm>
        </p:grpSpPr>
        <p:pic>
          <p:nvPicPr>
            <p:cNvPr id="84" name="Picture 8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85" name="Picture 8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86" name="Picture 8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87" name="Picture 8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88" name="Group 87"/>
          <p:cNvGrpSpPr/>
          <p:nvPr/>
        </p:nvGrpSpPr>
        <p:grpSpPr>
          <a:xfrm>
            <a:off x="1432272" y="3272824"/>
            <a:ext cx="973474" cy="1185310"/>
            <a:chOff x="2245010" y="0"/>
            <a:chExt cx="973474" cy="1185310"/>
          </a:xfrm>
        </p:grpSpPr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91" name="Picture 9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92" name="Picture 9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93" name="Group 92"/>
          <p:cNvGrpSpPr/>
          <p:nvPr/>
        </p:nvGrpSpPr>
        <p:grpSpPr>
          <a:xfrm>
            <a:off x="2292521" y="3122881"/>
            <a:ext cx="973474" cy="1185310"/>
            <a:chOff x="2245010" y="0"/>
            <a:chExt cx="973474" cy="1185310"/>
          </a:xfrm>
        </p:grpSpPr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95" name="Picture 9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97" name="Picture 9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98" name="Group 97"/>
          <p:cNvGrpSpPr/>
          <p:nvPr/>
        </p:nvGrpSpPr>
        <p:grpSpPr>
          <a:xfrm>
            <a:off x="3329788" y="2955964"/>
            <a:ext cx="973474" cy="1185310"/>
            <a:chOff x="2245010" y="0"/>
            <a:chExt cx="973474" cy="1185310"/>
          </a:xfrm>
        </p:grpSpPr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100" name="Picture 9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01" name="Picture 10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02" name="Picture 10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103" name="Group 102"/>
          <p:cNvGrpSpPr/>
          <p:nvPr/>
        </p:nvGrpSpPr>
        <p:grpSpPr>
          <a:xfrm>
            <a:off x="3108651" y="3456449"/>
            <a:ext cx="973474" cy="1185310"/>
            <a:chOff x="2245010" y="0"/>
            <a:chExt cx="973474" cy="1185310"/>
          </a:xfrm>
        </p:grpSpPr>
        <p:pic>
          <p:nvPicPr>
            <p:cNvPr id="104" name="Picture 10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105" name="Picture 10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06" name="Picture 10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07" name="Picture 10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108" name="Group 107"/>
          <p:cNvGrpSpPr/>
          <p:nvPr/>
        </p:nvGrpSpPr>
        <p:grpSpPr>
          <a:xfrm>
            <a:off x="3837598" y="3605035"/>
            <a:ext cx="973474" cy="1185310"/>
            <a:chOff x="2245010" y="0"/>
            <a:chExt cx="973474" cy="1185310"/>
          </a:xfrm>
        </p:grpSpPr>
        <p:pic>
          <p:nvPicPr>
            <p:cNvPr id="109" name="Picture 10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110" name="Picture 10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12" name="Picture 1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113" name="Group 112"/>
          <p:cNvGrpSpPr/>
          <p:nvPr/>
        </p:nvGrpSpPr>
        <p:grpSpPr>
          <a:xfrm>
            <a:off x="4025081" y="2815609"/>
            <a:ext cx="973474" cy="1185310"/>
            <a:chOff x="2245010" y="0"/>
            <a:chExt cx="973474" cy="1185310"/>
          </a:xfrm>
        </p:grpSpPr>
        <p:pic>
          <p:nvPicPr>
            <p:cNvPr id="114" name="Picture 1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115" name="Picture 1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16" name="Picture 1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sp>
        <p:nvSpPr>
          <p:cNvPr id="118" name="Rectangle 2"/>
          <p:cNvSpPr txBox="1">
            <a:spLocks noGrp="1" noChangeArrowheads="1"/>
          </p:cNvSpPr>
          <p:nvPr>
            <p:ph idx="1"/>
          </p:nvPr>
        </p:nvSpPr>
        <p:spPr bwMode="auto">
          <a:xfrm>
            <a:off x="5170563" y="3561733"/>
            <a:ext cx="3765555" cy="1341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9pPr>
          </a:lstStyle>
          <a:p>
            <a:pPr marL="0" indent="0" algn="l" eaLnBrk="1" hangingPunct="1">
              <a:buNone/>
            </a:pPr>
            <a:r>
              <a:rPr lang="en-AU" sz="1600" b="1" kern="0" dirty="0" smtClean="0">
                <a:solidFill>
                  <a:schemeClr val="tx1"/>
                </a:solidFill>
              </a:rPr>
              <a:t>ATTRIBUTE1 = :B1</a:t>
            </a:r>
          </a:p>
          <a:p>
            <a:pPr marL="0" indent="0" algn="l" eaLnBrk="1" hangingPunct="1">
              <a:buNone/>
            </a:pPr>
            <a:r>
              <a:rPr lang="en-AU" sz="1600" b="1" kern="0" dirty="0" smtClean="0">
                <a:solidFill>
                  <a:schemeClr val="tx1"/>
                </a:solidFill>
              </a:rPr>
              <a:t>AND ATTRIBUTE2 &gt;= :B2 </a:t>
            </a:r>
          </a:p>
          <a:p>
            <a:pPr marL="0" indent="0" algn="l" eaLnBrk="1" hangingPunct="1">
              <a:buNone/>
            </a:pPr>
            <a:r>
              <a:rPr lang="en-AU" sz="1600" b="1" kern="0" dirty="0" smtClean="0">
                <a:solidFill>
                  <a:schemeClr val="tx1"/>
                </a:solidFill>
              </a:rPr>
              <a:t>AND ATTRIBUTE2 &lt; :B3</a:t>
            </a:r>
          </a:p>
          <a:p>
            <a:pPr marL="0" indent="0" algn="l" eaLnBrk="1" hangingPunct="1">
              <a:buNone/>
            </a:pPr>
            <a:r>
              <a:rPr lang="en-AU" sz="1600" b="1" kern="0" dirty="0" smtClean="0">
                <a:solidFill>
                  <a:schemeClr val="tx1"/>
                </a:solidFill>
              </a:rPr>
              <a:t>AND ATTRIBUTE3 &gt;= :B4</a:t>
            </a:r>
          </a:p>
          <a:p>
            <a:pPr marL="0" indent="0" algn="l" eaLnBrk="1" hangingPunct="1">
              <a:buNone/>
            </a:pPr>
            <a:r>
              <a:rPr lang="en-AU" sz="1600" b="1" kern="0" dirty="0" smtClean="0">
                <a:solidFill>
                  <a:schemeClr val="tx1"/>
                </a:solidFill>
              </a:rPr>
              <a:t>AND ATTRIBUTE4 = :B5</a:t>
            </a:r>
          </a:p>
        </p:txBody>
      </p:sp>
      <p:sp>
        <p:nvSpPr>
          <p:cNvPr id="119" name="Up Arrow 118"/>
          <p:cNvSpPr/>
          <p:nvPr/>
        </p:nvSpPr>
        <p:spPr>
          <a:xfrm rot="5400000">
            <a:off x="6929499" y="2775221"/>
            <a:ext cx="272776" cy="480209"/>
          </a:xfrm>
          <a:prstGeom prst="up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20" name="Picture 1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019" y="2209624"/>
            <a:ext cx="897467" cy="1332250"/>
          </a:xfrm>
          <a:prstGeom prst="rect">
            <a:avLst/>
          </a:prstGeom>
        </p:spPr>
      </p:pic>
      <p:sp>
        <p:nvSpPr>
          <p:cNvPr id="121" name="Rectangle 2"/>
          <p:cNvSpPr txBox="1">
            <a:spLocks noChangeArrowheads="1"/>
          </p:cNvSpPr>
          <p:nvPr/>
        </p:nvSpPr>
        <p:spPr bwMode="auto">
          <a:xfrm>
            <a:off x="7472289" y="2220807"/>
            <a:ext cx="1391592" cy="1734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marL="1714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5143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2pPr>
            <a:lvl3pPr marL="8572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3pPr>
            <a:lvl4pPr marL="12001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4pPr>
            <a:lvl5pPr marL="15430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5pPr>
            <a:lvl6pPr marL="4572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6pPr>
            <a:lvl7pPr marL="9144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7pPr>
            <a:lvl8pPr marL="13716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8pPr>
            <a:lvl9pPr marL="18288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AU" sz="2000" b="1" kern="0" dirty="0" smtClean="0">
                <a:solidFill>
                  <a:schemeClr val="tx1"/>
                </a:solidFill>
              </a:rPr>
              <a:t>How many of these are there likely to be?</a:t>
            </a:r>
          </a:p>
        </p:txBody>
      </p:sp>
      <p:sp>
        <p:nvSpPr>
          <p:cNvPr id="122" name="Up Arrow 121"/>
          <p:cNvSpPr/>
          <p:nvPr/>
        </p:nvSpPr>
        <p:spPr>
          <a:xfrm rot="5400000">
            <a:off x="5385187" y="2768511"/>
            <a:ext cx="272776" cy="480209"/>
          </a:xfrm>
          <a:prstGeom prst="up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3" name="Rectangle 2"/>
          <p:cNvSpPr txBox="1">
            <a:spLocks noChangeArrowheads="1"/>
          </p:cNvSpPr>
          <p:nvPr/>
        </p:nvSpPr>
        <p:spPr bwMode="auto">
          <a:xfrm>
            <a:off x="1495591" y="8035"/>
            <a:ext cx="4619459" cy="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marL="1714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5143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2pPr>
            <a:lvl3pPr marL="8572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3pPr>
            <a:lvl4pPr marL="12001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4pPr>
            <a:lvl5pPr marL="15430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5pPr>
            <a:lvl6pPr marL="4572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6pPr>
            <a:lvl7pPr marL="9144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7pPr>
            <a:lvl8pPr marL="13716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8pPr>
            <a:lvl9pPr marL="18288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AU" sz="2000" b="1" kern="0" dirty="0" smtClean="0">
                <a:solidFill>
                  <a:schemeClr val="tx1"/>
                </a:solidFill>
              </a:rPr>
              <a:t>Looking for your perfect match</a:t>
            </a:r>
          </a:p>
        </p:txBody>
      </p:sp>
      <p:sp>
        <p:nvSpPr>
          <p:cNvPr id="124" name="Rectangle 123"/>
          <p:cNvSpPr/>
          <p:nvPr/>
        </p:nvSpPr>
        <p:spPr>
          <a:xfrm>
            <a:off x="136075" y="4877046"/>
            <a:ext cx="24352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600" b="1" kern="0" dirty="0"/>
              <a:t>There are </a:t>
            </a:r>
            <a:r>
              <a:rPr lang="en-AU" sz="1600" b="1" kern="0" dirty="0" smtClean="0"/>
              <a:t>11 million males</a:t>
            </a:r>
            <a:br>
              <a:rPr lang="en-AU" sz="1600" b="1" kern="0" dirty="0" smtClean="0"/>
            </a:br>
            <a:r>
              <a:rPr lang="en-AU" sz="1600" b="1" kern="0" dirty="0" smtClean="0"/>
              <a:t>in Australia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1463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116119" y="60958"/>
            <a:ext cx="7886700" cy="170688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AU" sz="3200" dirty="0" smtClean="0"/>
              <a:t>The Oracle approach to</a:t>
            </a:r>
          </a:p>
          <a:p>
            <a:pPr marL="0" indent="0" algn="ctr">
              <a:buNone/>
            </a:pPr>
            <a:endParaRPr lang="en-AU" sz="3200" dirty="0" smtClean="0"/>
          </a:p>
          <a:p>
            <a:pPr marL="0" indent="0" algn="ctr">
              <a:buNone/>
            </a:pPr>
            <a:r>
              <a:rPr lang="en-AU" sz="3200" dirty="0" smtClean="0"/>
              <a:t>Pretty </a:t>
            </a:r>
            <a:r>
              <a:rPr lang="en-AU" sz="3200" dirty="0" err="1" smtClean="0"/>
              <a:t>cruisy</a:t>
            </a:r>
            <a:r>
              <a:rPr lang="en-AU" sz="3200" dirty="0" smtClean="0"/>
              <a:t> really – almost anyone will do</a:t>
            </a:r>
          </a:p>
          <a:p>
            <a:pPr marL="0" indent="0" algn="ctr">
              <a:buNone/>
            </a:pPr>
            <a:endParaRPr lang="en-AU" sz="3200" dirty="0"/>
          </a:p>
        </p:txBody>
      </p:sp>
      <p:sp>
        <p:nvSpPr>
          <p:cNvPr id="3" name="Rectangle 2"/>
          <p:cNvSpPr/>
          <p:nvPr/>
        </p:nvSpPr>
        <p:spPr>
          <a:xfrm>
            <a:off x="1459655" y="2257575"/>
            <a:ext cx="67428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3200" dirty="0"/>
              <a:t>SELECT COUNT(*) </a:t>
            </a:r>
          </a:p>
          <a:p>
            <a:r>
              <a:rPr lang="en-AU" sz="3200" dirty="0"/>
              <a:t>FROM   men </a:t>
            </a:r>
          </a:p>
          <a:p>
            <a:r>
              <a:rPr lang="en-AU" sz="3200" dirty="0"/>
              <a:t>WHERE  </a:t>
            </a:r>
            <a:r>
              <a:rPr lang="en-AU" sz="3200" dirty="0" smtClean="0"/>
              <a:t>age </a:t>
            </a:r>
            <a:r>
              <a:rPr lang="en-AU" sz="3200" dirty="0"/>
              <a:t>&gt;=20 AND </a:t>
            </a:r>
            <a:r>
              <a:rPr lang="en-AU" sz="3200" dirty="0" smtClean="0"/>
              <a:t>age </a:t>
            </a:r>
            <a:r>
              <a:rPr lang="en-AU" sz="3200" dirty="0"/>
              <a:t>&lt; 50 </a:t>
            </a:r>
          </a:p>
          <a:p>
            <a:r>
              <a:rPr lang="en-AU" sz="3200" dirty="0"/>
              <a:t>AND    </a:t>
            </a:r>
            <a:r>
              <a:rPr lang="en-AU" sz="3200" dirty="0" smtClean="0"/>
              <a:t>married </a:t>
            </a:r>
            <a:r>
              <a:rPr lang="en-AU" sz="3200" dirty="0"/>
              <a:t>= 'N'</a:t>
            </a:r>
          </a:p>
          <a:p>
            <a:r>
              <a:rPr lang="en-AU" sz="3200" dirty="0"/>
              <a:t>AND    </a:t>
            </a:r>
            <a:r>
              <a:rPr lang="en-AU" sz="3200" dirty="0" smtClean="0"/>
              <a:t>job </a:t>
            </a:r>
            <a:r>
              <a:rPr lang="en-AU" sz="3200" dirty="0"/>
              <a:t>!= 'LAWYER'</a:t>
            </a:r>
          </a:p>
        </p:txBody>
      </p:sp>
    </p:spTree>
    <p:extLst>
      <p:ext uri="{BB962C8B-B14F-4D97-AF65-F5344CB8AC3E}">
        <p14:creationId xmlns:p14="http://schemas.microsoft.com/office/powerpoint/2010/main" val="29556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3336" y="1517583"/>
            <a:ext cx="4054123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/>
              <a:t>Full table </a:t>
            </a:r>
            <a:r>
              <a:rPr lang="en-GB" sz="3200" dirty="0" smtClean="0"/>
              <a:t>scan</a:t>
            </a:r>
          </a:p>
          <a:p>
            <a:endParaRPr lang="en-GB" sz="3200" dirty="0"/>
          </a:p>
          <a:p>
            <a:endParaRPr lang="en-GB" sz="3200" dirty="0" smtClean="0"/>
          </a:p>
          <a:p>
            <a:r>
              <a:rPr lang="en-GB" sz="3200" dirty="0" smtClean="0"/>
              <a:t>WHERE col1 = </a:t>
            </a:r>
            <a:r>
              <a:rPr lang="en-AU" sz="3200" dirty="0"/>
              <a:t>' </a:t>
            </a:r>
            <a:r>
              <a:rPr lang="en-GB" sz="3200" dirty="0" err="1" smtClean="0"/>
              <a:t>bbbbb</a:t>
            </a:r>
            <a:r>
              <a:rPr lang="en-AU" sz="3200" dirty="0" smtClean="0"/>
              <a:t> </a:t>
            </a:r>
            <a:r>
              <a:rPr lang="en-AU" sz="3200" dirty="0"/>
              <a:t>'</a:t>
            </a:r>
          </a:p>
        </p:txBody>
      </p:sp>
      <p:sp>
        <p:nvSpPr>
          <p:cNvPr id="6" name="Rectangle 17"/>
          <p:cNvSpPr>
            <a:spLocks noChangeArrowheads="1"/>
          </p:cNvSpPr>
          <p:nvPr/>
        </p:nvSpPr>
        <p:spPr bwMode="auto">
          <a:xfrm>
            <a:off x="6180780" y="293094"/>
            <a:ext cx="889000" cy="941917"/>
          </a:xfrm>
          <a:prstGeom prst="rect">
            <a:avLst/>
          </a:prstGeom>
          <a:solidFill>
            <a:schemeClr val="tx2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 sz="1170"/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6180780" y="1301157"/>
            <a:ext cx="889000" cy="899583"/>
          </a:xfrm>
          <a:prstGeom prst="rect">
            <a:avLst/>
          </a:prstGeom>
          <a:solidFill>
            <a:schemeClr val="tx2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 sz="1170"/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auto">
          <a:xfrm>
            <a:off x="6180780" y="2268210"/>
            <a:ext cx="889000" cy="899583"/>
          </a:xfrm>
          <a:prstGeom prst="rect">
            <a:avLst/>
          </a:prstGeom>
          <a:solidFill>
            <a:schemeClr val="tx2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 sz="1170"/>
          </a:p>
        </p:txBody>
      </p:sp>
      <p:sp>
        <p:nvSpPr>
          <p:cNvPr id="9" name="Rectangle 20"/>
          <p:cNvSpPr>
            <a:spLocks noChangeArrowheads="1"/>
          </p:cNvSpPr>
          <p:nvPr/>
        </p:nvSpPr>
        <p:spPr bwMode="auto">
          <a:xfrm>
            <a:off x="6180780" y="3235261"/>
            <a:ext cx="889000" cy="899583"/>
          </a:xfrm>
          <a:prstGeom prst="rect">
            <a:avLst/>
          </a:prstGeom>
          <a:solidFill>
            <a:schemeClr val="tx2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 sz="1170"/>
          </a:p>
        </p:txBody>
      </p:sp>
      <p:sp>
        <p:nvSpPr>
          <p:cNvPr id="10" name="Rectangle 21"/>
          <p:cNvSpPr>
            <a:spLocks noChangeArrowheads="1"/>
          </p:cNvSpPr>
          <p:nvPr/>
        </p:nvSpPr>
        <p:spPr bwMode="auto">
          <a:xfrm>
            <a:off x="6201947" y="335428"/>
            <a:ext cx="836083" cy="846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5407" tIns="37042" rIns="75407" bIns="37042"/>
          <a:lstStyle/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aaaaa</a:t>
            </a:r>
            <a:endParaRPr lang="en-GB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bg1"/>
                </a:solidFill>
                <a:latin typeface="Arial" charset="0"/>
              </a:rPr>
              <a:t>bbbbb</a:t>
            </a:r>
            <a:endParaRPr lang="en-GB" sz="1500" dirty="0">
              <a:solidFill>
                <a:schemeClr val="bg1"/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ccccc</a:t>
            </a:r>
            <a:endParaRPr lang="en-GB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ddddd</a:t>
            </a:r>
            <a:endParaRPr lang="en-GB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eeeee</a:t>
            </a:r>
            <a:endParaRPr lang="en-US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6201947" y="1309094"/>
            <a:ext cx="836083" cy="846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5407" tIns="37042" rIns="75407" bIns="37042"/>
          <a:lstStyle/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aaaaa</a:t>
            </a:r>
            <a:endParaRPr lang="en-GB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ggggg</a:t>
            </a:r>
            <a:endParaRPr lang="en-GB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ccccc</a:t>
            </a:r>
            <a:endParaRPr lang="en-GB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ddddd</a:t>
            </a:r>
            <a:endParaRPr lang="en-GB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eeeee</a:t>
            </a:r>
            <a:endParaRPr lang="en-GB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endParaRPr lang="en-US" sz="2667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</p:txBody>
      </p:sp>
      <p:sp>
        <p:nvSpPr>
          <p:cNvPr id="12" name="Rectangle 23"/>
          <p:cNvSpPr>
            <a:spLocks noChangeArrowheads="1"/>
          </p:cNvSpPr>
          <p:nvPr/>
        </p:nvSpPr>
        <p:spPr bwMode="auto">
          <a:xfrm>
            <a:off x="6180780" y="2282761"/>
            <a:ext cx="836083" cy="846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5407" tIns="37042" rIns="75407" bIns="37042"/>
          <a:lstStyle/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aaaaa</a:t>
            </a:r>
            <a:endParaRPr lang="en-GB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kkkkk</a:t>
            </a:r>
            <a:endParaRPr lang="en-GB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ccccc</a:t>
            </a:r>
            <a:endParaRPr lang="en-GB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ddddd</a:t>
            </a:r>
            <a:endParaRPr lang="en-GB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eeeee</a:t>
            </a:r>
            <a:endParaRPr lang="en-US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</p:txBody>
      </p:sp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6201947" y="3256428"/>
            <a:ext cx="836083" cy="846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5407" tIns="37042" rIns="75407" bIns="37042"/>
          <a:lstStyle/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aaaaa</a:t>
            </a:r>
            <a:endParaRPr lang="en-GB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bg1"/>
                </a:solidFill>
                <a:latin typeface="Arial" charset="0"/>
              </a:rPr>
              <a:t>bbbbb</a:t>
            </a:r>
            <a:endParaRPr lang="en-GB" sz="1500" dirty="0">
              <a:solidFill>
                <a:schemeClr val="bg1"/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ccccc</a:t>
            </a:r>
            <a:endParaRPr lang="en-GB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ddddd</a:t>
            </a:r>
            <a:endParaRPr lang="en-GB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eeeee</a:t>
            </a:r>
            <a:endParaRPr lang="en-US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5781838" y="293095"/>
            <a:ext cx="0" cy="3909217"/>
          </a:xfrm>
          <a:prstGeom prst="straightConnector1">
            <a:avLst/>
          </a:prstGeom>
          <a:ln w="38100">
            <a:solidFill>
              <a:srgbClr val="0066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5781838" y="4223479"/>
            <a:ext cx="0" cy="1296130"/>
          </a:xfrm>
          <a:prstGeom prst="straightConnector1">
            <a:avLst/>
          </a:prstGeom>
          <a:ln w="38100">
            <a:solidFill>
              <a:srgbClr val="0066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20"/>
          <p:cNvSpPr>
            <a:spLocks noChangeArrowheads="1"/>
          </p:cNvSpPr>
          <p:nvPr/>
        </p:nvSpPr>
        <p:spPr bwMode="auto">
          <a:xfrm>
            <a:off x="6180780" y="4202312"/>
            <a:ext cx="889000" cy="899583"/>
          </a:xfrm>
          <a:prstGeom prst="rect">
            <a:avLst/>
          </a:prstGeom>
          <a:solidFill>
            <a:schemeClr val="tx2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 sz="1170"/>
          </a:p>
        </p:txBody>
      </p:sp>
      <p:sp>
        <p:nvSpPr>
          <p:cNvPr id="45" name="Rectangle 24"/>
          <p:cNvSpPr>
            <a:spLocks noChangeArrowheads="1"/>
          </p:cNvSpPr>
          <p:nvPr/>
        </p:nvSpPr>
        <p:spPr bwMode="auto">
          <a:xfrm>
            <a:off x="6201947" y="4223479"/>
            <a:ext cx="836083" cy="846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5407" tIns="37042" rIns="75407" bIns="37042"/>
          <a:lstStyle/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aaaaa</a:t>
            </a:r>
            <a:endParaRPr lang="en-GB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bg1"/>
                </a:solidFill>
                <a:latin typeface="Arial" charset="0"/>
              </a:rPr>
              <a:t>b</a:t>
            </a:r>
            <a:r>
              <a:rPr lang="en-GB" sz="1500" dirty="0" err="1" smtClean="0">
                <a:solidFill>
                  <a:schemeClr val="bg1"/>
                </a:solidFill>
                <a:latin typeface="Arial" charset="0"/>
              </a:rPr>
              <a:t>bbbb</a:t>
            </a:r>
            <a:endParaRPr lang="en-GB" sz="1500" dirty="0">
              <a:solidFill>
                <a:schemeClr val="bg1"/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 smtClean="0">
                <a:solidFill>
                  <a:schemeClr val="bg1"/>
                </a:solidFill>
                <a:latin typeface="Arial" charset="0"/>
              </a:rPr>
              <a:t>bbbbb</a:t>
            </a:r>
            <a:endParaRPr lang="en-GB" sz="1500" dirty="0">
              <a:solidFill>
                <a:schemeClr val="bg1"/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ddddd</a:t>
            </a:r>
            <a:endParaRPr lang="en-GB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eeeee</a:t>
            </a:r>
            <a:endParaRPr lang="en-US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23693" y="1235011"/>
            <a:ext cx="7466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/>
              <a:t>Multi </a:t>
            </a:r>
            <a:r>
              <a:rPr lang="en-AU" sz="2000" dirty="0"/>
              <a:t>b</a:t>
            </a:r>
            <a:r>
              <a:rPr lang="en-AU" sz="2000" dirty="0" smtClean="0"/>
              <a:t>lock read</a:t>
            </a:r>
            <a:endParaRPr lang="en-AU" sz="2000" dirty="0"/>
          </a:p>
        </p:txBody>
      </p:sp>
    </p:spTree>
    <p:extLst>
      <p:ext uri="{BB962C8B-B14F-4D97-AF65-F5344CB8AC3E}">
        <p14:creationId xmlns:p14="http://schemas.microsoft.com/office/powerpoint/2010/main" val="378784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421467" y="90109"/>
            <a:ext cx="384386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000" dirty="0"/>
              <a:t>SELECT COUNT(*) </a:t>
            </a:r>
          </a:p>
          <a:p>
            <a:r>
              <a:rPr lang="en-AU" sz="2000" dirty="0"/>
              <a:t>FROM   men </a:t>
            </a:r>
          </a:p>
          <a:p>
            <a:r>
              <a:rPr lang="en-AU" sz="2000" dirty="0"/>
              <a:t>WHERE  </a:t>
            </a:r>
            <a:r>
              <a:rPr lang="en-AU" sz="2000" dirty="0" smtClean="0"/>
              <a:t>age </a:t>
            </a:r>
            <a:r>
              <a:rPr lang="en-AU" sz="2000" dirty="0"/>
              <a:t>&gt;=20 AND </a:t>
            </a:r>
            <a:r>
              <a:rPr lang="en-AU" sz="2000" dirty="0" smtClean="0"/>
              <a:t>age </a:t>
            </a:r>
            <a:r>
              <a:rPr lang="en-AU" sz="2000" dirty="0"/>
              <a:t>&lt; 50 </a:t>
            </a:r>
          </a:p>
          <a:p>
            <a:r>
              <a:rPr lang="en-AU" sz="2000" dirty="0"/>
              <a:t>AND    </a:t>
            </a:r>
            <a:r>
              <a:rPr lang="en-AU" sz="2000" dirty="0" smtClean="0"/>
              <a:t>married </a:t>
            </a:r>
            <a:r>
              <a:rPr lang="en-AU" sz="2000" dirty="0"/>
              <a:t>= 'N'</a:t>
            </a:r>
          </a:p>
          <a:p>
            <a:r>
              <a:rPr lang="en-AU" sz="2000" dirty="0"/>
              <a:t>AND    </a:t>
            </a:r>
            <a:r>
              <a:rPr lang="en-AU" sz="2000" dirty="0" smtClean="0"/>
              <a:t>job </a:t>
            </a:r>
            <a:r>
              <a:rPr lang="en-AU" sz="2000" dirty="0"/>
              <a:t>!= 'LAWYER'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462" y="2243447"/>
            <a:ext cx="7181850" cy="310515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1793579" y="4120007"/>
            <a:ext cx="1977704" cy="288061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4150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</p:txBody>
      </p:sp>
      <p:sp>
        <p:nvSpPr>
          <p:cNvPr id="3" name="Rectangle 2"/>
          <p:cNvSpPr/>
          <p:nvPr/>
        </p:nvSpPr>
        <p:spPr>
          <a:xfrm>
            <a:off x="1076961" y="306763"/>
            <a:ext cx="768617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200" dirty="0"/>
              <a:t>Really very picky – he must be just </a:t>
            </a:r>
            <a:r>
              <a:rPr lang="en-AU" sz="3200" dirty="0" smtClean="0"/>
              <a:t>right</a:t>
            </a:r>
          </a:p>
          <a:p>
            <a:pPr algn="ctr"/>
            <a:endParaRPr lang="en-AU" sz="3200" dirty="0"/>
          </a:p>
          <a:p>
            <a:r>
              <a:rPr lang="en-AU" sz="3200" dirty="0" err="1" smtClean="0"/>
              <a:t>OHarmony</a:t>
            </a:r>
            <a:endParaRPr lang="en-AU" sz="3200" dirty="0" smtClean="0"/>
          </a:p>
          <a:p>
            <a:endParaRPr lang="en-AU" sz="3200" dirty="0"/>
          </a:p>
          <a:p>
            <a:r>
              <a:rPr lang="en-AU" sz="3200" dirty="0" smtClean="0"/>
              <a:t>I tell you what I want and you just give me the phone numbers where I can contact them</a:t>
            </a:r>
          </a:p>
          <a:p>
            <a:endParaRPr lang="en-AU" sz="3200" dirty="0"/>
          </a:p>
        </p:txBody>
      </p:sp>
    </p:spTree>
    <p:extLst>
      <p:ext uri="{BB962C8B-B14F-4D97-AF65-F5344CB8AC3E}">
        <p14:creationId xmlns:p14="http://schemas.microsoft.com/office/powerpoint/2010/main" val="80127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AU" dirty="0" smtClean="0"/>
          </a:p>
          <a:p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9442" y="266004"/>
            <a:ext cx="3389438" cy="527328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05340" y="2526453"/>
            <a:ext cx="648000" cy="15388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AU" sz="1000" dirty="0" err="1" smtClean="0">
                <a:solidFill>
                  <a:srgbClr val="FF0000"/>
                </a:solidFill>
              </a:rPr>
              <a:t>OHarmony</a:t>
            </a:r>
            <a:endParaRPr lang="en-AU" sz="1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593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571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TextBox 5"/>
          <p:cNvSpPr txBox="1"/>
          <p:nvPr/>
        </p:nvSpPr>
        <p:spPr>
          <a:xfrm>
            <a:off x="92807" y="74506"/>
            <a:ext cx="1864686" cy="36933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AU" sz="2400" dirty="0" smtClean="0">
                <a:solidFill>
                  <a:srgbClr val="FF0000"/>
                </a:solidFill>
              </a:rPr>
              <a:t> </a:t>
            </a:r>
            <a:r>
              <a:rPr lang="en-AU" sz="2400" dirty="0" err="1" smtClean="0">
                <a:solidFill>
                  <a:srgbClr val="FF0000"/>
                </a:solidFill>
              </a:rPr>
              <a:t>OHarmony</a:t>
            </a:r>
            <a:endParaRPr lang="en-AU" sz="24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60320" y="4997019"/>
            <a:ext cx="2655147" cy="3084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r>
              <a:rPr lang="en-AU" dirty="0" smtClean="0"/>
              <a:t>Brown</a:t>
            </a:r>
            <a:endParaRPr lang="en-AU" dirty="0"/>
          </a:p>
        </p:txBody>
      </p:sp>
      <p:sp>
        <p:nvSpPr>
          <p:cNvPr id="11" name="TextBox 10"/>
          <p:cNvSpPr txBox="1"/>
          <p:nvPr/>
        </p:nvSpPr>
        <p:spPr>
          <a:xfrm>
            <a:off x="2586354" y="4438945"/>
            <a:ext cx="3082926" cy="3084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r>
              <a:rPr lang="en-AU" dirty="0" smtClean="0"/>
              <a:t>DBA</a:t>
            </a:r>
            <a:endParaRPr lang="en-AU" dirty="0"/>
          </a:p>
        </p:txBody>
      </p:sp>
      <p:sp>
        <p:nvSpPr>
          <p:cNvPr id="12" name="TextBox 11"/>
          <p:cNvSpPr txBox="1"/>
          <p:nvPr/>
        </p:nvSpPr>
        <p:spPr>
          <a:xfrm>
            <a:off x="2576613" y="3880872"/>
            <a:ext cx="629498" cy="3084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r>
              <a:rPr lang="en-AU" dirty="0" smtClean="0"/>
              <a:t>188</a:t>
            </a:r>
            <a:endParaRPr lang="en-AU" dirty="0"/>
          </a:p>
        </p:txBody>
      </p:sp>
      <p:sp>
        <p:nvSpPr>
          <p:cNvPr id="13" name="TextBox 12"/>
          <p:cNvSpPr txBox="1"/>
          <p:nvPr/>
        </p:nvSpPr>
        <p:spPr>
          <a:xfrm>
            <a:off x="2580853" y="3209002"/>
            <a:ext cx="887306" cy="3084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r>
              <a:rPr lang="en-AU" dirty="0" smtClean="0"/>
              <a:t>120,000</a:t>
            </a:r>
            <a:endParaRPr lang="en-AU" dirty="0"/>
          </a:p>
        </p:txBody>
      </p:sp>
      <p:sp>
        <p:nvSpPr>
          <p:cNvPr id="14" name="TextBox 13"/>
          <p:cNvSpPr txBox="1"/>
          <p:nvPr/>
        </p:nvSpPr>
        <p:spPr>
          <a:xfrm>
            <a:off x="2562436" y="2206653"/>
            <a:ext cx="479003" cy="3084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r>
              <a:rPr lang="en-AU" dirty="0" smtClean="0"/>
              <a:t>N</a:t>
            </a:r>
            <a:endParaRPr lang="en-AU" dirty="0"/>
          </a:p>
        </p:txBody>
      </p:sp>
      <p:sp>
        <p:nvSpPr>
          <p:cNvPr id="15" name="TextBox 14"/>
          <p:cNvSpPr txBox="1"/>
          <p:nvPr/>
        </p:nvSpPr>
        <p:spPr>
          <a:xfrm>
            <a:off x="2521691" y="1090507"/>
            <a:ext cx="597323" cy="3084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r>
              <a:rPr lang="en-AU" dirty="0" smtClean="0"/>
              <a:t>25</a:t>
            </a:r>
            <a:endParaRPr lang="en-AU" dirty="0"/>
          </a:p>
        </p:txBody>
      </p:sp>
      <p:sp>
        <p:nvSpPr>
          <p:cNvPr id="16" name="TextBox 15"/>
          <p:cNvSpPr txBox="1"/>
          <p:nvPr/>
        </p:nvSpPr>
        <p:spPr>
          <a:xfrm>
            <a:off x="591607" y="1090507"/>
            <a:ext cx="975360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Age From</a:t>
            </a:r>
            <a:endParaRPr lang="en-AU" dirty="0"/>
          </a:p>
        </p:txBody>
      </p:sp>
      <p:sp>
        <p:nvSpPr>
          <p:cNvPr id="17" name="TextBox 16"/>
          <p:cNvSpPr txBox="1"/>
          <p:nvPr/>
        </p:nvSpPr>
        <p:spPr>
          <a:xfrm>
            <a:off x="3576531" y="1090507"/>
            <a:ext cx="975360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Age To</a:t>
            </a:r>
            <a:endParaRPr lang="en-AU" dirty="0"/>
          </a:p>
        </p:txBody>
      </p:sp>
      <p:sp>
        <p:nvSpPr>
          <p:cNvPr id="18" name="TextBox 17"/>
          <p:cNvSpPr txBox="1"/>
          <p:nvPr/>
        </p:nvSpPr>
        <p:spPr>
          <a:xfrm>
            <a:off x="4406048" y="1090507"/>
            <a:ext cx="597323" cy="3084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r>
              <a:rPr lang="en-AU" dirty="0" smtClean="0"/>
              <a:t>30</a:t>
            </a:r>
            <a:endParaRPr lang="en-AU" dirty="0"/>
          </a:p>
        </p:txBody>
      </p:sp>
      <p:sp>
        <p:nvSpPr>
          <p:cNvPr id="20" name="TextBox 19"/>
          <p:cNvSpPr txBox="1"/>
          <p:nvPr/>
        </p:nvSpPr>
        <p:spPr>
          <a:xfrm>
            <a:off x="591607" y="1648580"/>
            <a:ext cx="975360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IQ (min)</a:t>
            </a:r>
            <a:endParaRPr lang="en-AU" dirty="0"/>
          </a:p>
        </p:txBody>
      </p:sp>
      <p:sp>
        <p:nvSpPr>
          <p:cNvPr id="21" name="TextBox 20"/>
          <p:cNvSpPr txBox="1"/>
          <p:nvPr/>
        </p:nvSpPr>
        <p:spPr>
          <a:xfrm>
            <a:off x="591607" y="2206653"/>
            <a:ext cx="975360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Married</a:t>
            </a:r>
            <a:endParaRPr lang="en-AU" dirty="0"/>
          </a:p>
        </p:txBody>
      </p:sp>
      <p:sp>
        <p:nvSpPr>
          <p:cNvPr id="22" name="TextBox 21"/>
          <p:cNvSpPr txBox="1"/>
          <p:nvPr/>
        </p:nvSpPr>
        <p:spPr>
          <a:xfrm>
            <a:off x="591607" y="2716932"/>
            <a:ext cx="975360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Smoker</a:t>
            </a:r>
            <a:endParaRPr lang="en-AU" dirty="0"/>
          </a:p>
        </p:txBody>
      </p:sp>
      <p:sp>
        <p:nvSpPr>
          <p:cNvPr id="28" name="TextBox 27"/>
          <p:cNvSpPr txBox="1"/>
          <p:nvPr/>
        </p:nvSpPr>
        <p:spPr>
          <a:xfrm>
            <a:off x="591607" y="4997019"/>
            <a:ext cx="975360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Eyes</a:t>
            </a:r>
            <a:endParaRPr lang="en-AU" dirty="0"/>
          </a:p>
        </p:txBody>
      </p:sp>
      <p:sp>
        <p:nvSpPr>
          <p:cNvPr id="29" name="TextBox 28"/>
          <p:cNvSpPr txBox="1"/>
          <p:nvPr/>
        </p:nvSpPr>
        <p:spPr>
          <a:xfrm>
            <a:off x="591607" y="3880872"/>
            <a:ext cx="1286299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Height From</a:t>
            </a:r>
            <a:endParaRPr lang="en-AU" dirty="0"/>
          </a:p>
        </p:txBody>
      </p:sp>
      <p:sp>
        <p:nvSpPr>
          <p:cNvPr id="30" name="TextBox 29"/>
          <p:cNvSpPr txBox="1"/>
          <p:nvPr/>
        </p:nvSpPr>
        <p:spPr>
          <a:xfrm>
            <a:off x="591607" y="3322799"/>
            <a:ext cx="1609726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Salary (min annual)</a:t>
            </a:r>
            <a:endParaRPr lang="en-AU" dirty="0"/>
          </a:p>
        </p:txBody>
      </p:sp>
      <p:sp>
        <p:nvSpPr>
          <p:cNvPr id="31" name="TextBox 30"/>
          <p:cNvSpPr txBox="1"/>
          <p:nvPr/>
        </p:nvSpPr>
        <p:spPr>
          <a:xfrm>
            <a:off x="2571009" y="1648580"/>
            <a:ext cx="597323" cy="3084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r>
              <a:rPr lang="en-AU" dirty="0" smtClean="0"/>
              <a:t>120</a:t>
            </a:r>
            <a:endParaRPr lang="en-AU" dirty="0"/>
          </a:p>
        </p:txBody>
      </p:sp>
      <p:sp>
        <p:nvSpPr>
          <p:cNvPr id="32" name="TextBox 31"/>
          <p:cNvSpPr txBox="1"/>
          <p:nvPr/>
        </p:nvSpPr>
        <p:spPr>
          <a:xfrm>
            <a:off x="2580852" y="2716932"/>
            <a:ext cx="479003" cy="3084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r>
              <a:rPr lang="en-AU" dirty="0" smtClean="0"/>
              <a:t>N</a:t>
            </a:r>
            <a:endParaRPr lang="en-AU" dirty="0"/>
          </a:p>
        </p:txBody>
      </p:sp>
      <p:sp>
        <p:nvSpPr>
          <p:cNvPr id="33" name="TextBox 32"/>
          <p:cNvSpPr txBox="1"/>
          <p:nvPr/>
        </p:nvSpPr>
        <p:spPr>
          <a:xfrm>
            <a:off x="4406048" y="3880872"/>
            <a:ext cx="629498" cy="3084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r>
              <a:rPr lang="en-AU" dirty="0" smtClean="0"/>
              <a:t>195</a:t>
            </a:r>
            <a:endParaRPr lang="en-AU" dirty="0"/>
          </a:p>
        </p:txBody>
      </p:sp>
      <p:sp>
        <p:nvSpPr>
          <p:cNvPr id="34" name="TextBox 33"/>
          <p:cNvSpPr txBox="1"/>
          <p:nvPr/>
        </p:nvSpPr>
        <p:spPr>
          <a:xfrm>
            <a:off x="3576531" y="3880872"/>
            <a:ext cx="945093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Height To</a:t>
            </a:r>
            <a:endParaRPr lang="en-AU" dirty="0"/>
          </a:p>
        </p:txBody>
      </p:sp>
      <p:sp>
        <p:nvSpPr>
          <p:cNvPr id="35" name="TextBox 34"/>
          <p:cNvSpPr txBox="1"/>
          <p:nvPr/>
        </p:nvSpPr>
        <p:spPr>
          <a:xfrm>
            <a:off x="591607" y="4438945"/>
            <a:ext cx="1727412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Preferred Job Type	</a:t>
            </a:r>
            <a:endParaRPr lang="en-AU" dirty="0"/>
          </a:p>
        </p:txBody>
      </p:sp>
      <p:sp>
        <p:nvSpPr>
          <p:cNvPr id="36" name="TextBox 35"/>
          <p:cNvSpPr txBox="1"/>
          <p:nvPr/>
        </p:nvSpPr>
        <p:spPr>
          <a:xfrm>
            <a:off x="7321973" y="4763826"/>
            <a:ext cx="1422400" cy="308418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  <a:sp3d extrusionH="57150">
              <a:bevelT w="57150" h="38100" prst="artDeco"/>
            </a:sp3d>
          </a:bodyPr>
          <a:lstStyle/>
          <a:p>
            <a:r>
              <a:rPr lang="en-AU" dirty="0" smtClean="0"/>
              <a:t>Search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8806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</p:txBody>
      </p:sp>
      <p:sp>
        <p:nvSpPr>
          <p:cNvPr id="3" name="Rectangle 2"/>
          <p:cNvSpPr/>
          <p:nvPr/>
        </p:nvSpPr>
        <p:spPr>
          <a:xfrm>
            <a:off x="-1802939" y="933163"/>
            <a:ext cx="908647" cy="5245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 smtClean="0"/>
              <a:t>Do a form</a:t>
            </a:r>
          </a:p>
          <a:p>
            <a:endParaRPr lang="en-AU" dirty="0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571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TextBox 5"/>
          <p:cNvSpPr txBox="1"/>
          <p:nvPr/>
        </p:nvSpPr>
        <p:spPr>
          <a:xfrm>
            <a:off x="92807" y="74506"/>
            <a:ext cx="1864686" cy="36933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AU" sz="2400" dirty="0" smtClean="0">
                <a:solidFill>
                  <a:srgbClr val="FF0000"/>
                </a:solidFill>
              </a:rPr>
              <a:t> </a:t>
            </a:r>
            <a:r>
              <a:rPr lang="en-AU" sz="2400" dirty="0" err="1" smtClean="0">
                <a:solidFill>
                  <a:srgbClr val="FF0000"/>
                </a:solidFill>
              </a:rPr>
              <a:t>OHarmony</a:t>
            </a:r>
            <a:endParaRPr lang="en-AU" sz="24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60320" y="4997019"/>
            <a:ext cx="2655147" cy="3084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r>
              <a:rPr lang="en-AU" dirty="0" smtClean="0"/>
              <a:t>Brown</a:t>
            </a:r>
            <a:endParaRPr lang="en-AU" dirty="0"/>
          </a:p>
        </p:txBody>
      </p:sp>
      <p:sp>
        <p:nvSpPr>
          <p:cNvPr id="11" name="TextBox 10"/>
          <p:cNvSpPr txBox="1"/>
          <p:nvPr/>
        </p:nvSpPr>
        <p:spPr>
          <a:xfrm>
            <a:off x="2586354" y="4438945"/>
            <a:ext cx="3082926" cy="3084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r>
              <a:rPr lang="en-AU" dirty="0" smtClean="0"/>
              <a:t>DBA</a:t>
            </a:r>
            <a:endParaRPr lang="en-AU" dirty="0"/>
          </a:p>
        </p:txBody>
      </p:sp>
      <p:sp>
        <p:nvSpPr>
          <p:cNvPr id="12" name="TextBox 11"/>
          <p:cNvSpPr txBox="1"/>
          <p:nvPr/>
        </p:nvSpPr>
        <p:spPr>
          <a:xfrm>
            <a:off x="2576613" y="3880872"/>
            <a:ext cx="629498" cy="3084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r>
              <a:rPr lang="en-AU" dirty="0" smtClean="0"/>
              <a:t>188</a:t>
            </a:r>
            <a:endParaRPr lang="en-AU" dirty="0"/>
          </a:p>
        </p:txBody>
      </p:sp>
      <p:sp>
        <p:nvSpPr>
          <p:cNvPr id="13" name="TextBox 12"/>
          <p:cNvSpPr txBox="1"/>
          <p:nvPr/>
        </p:nvSpPr>
        <p:spPr>
          <a:xfrm>
            <a:off x="2580853" y="3209002"/>
            <a:ext cx="887306" cy="3084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r>
              <a:rPr lang="en-AU" dirty="0" smtClean="0"/>
              <a:t>120,000</a:t>
            </a:r>
            <a:endParaRPr lang="en-AU" dirty="0"/>
          </a:p>
        </p:txBody>
      </p:sp>
      <p:sp>
        <p:nvSpPr>
          <p:cNvPr id="14" name="TextBox 13"/>
          <p:cNvSpPr txBox="1"/>
          <p:nvPr/>
        </p:nvSpPr>
        <p:spPr>
          <a:xfrm>
            <a:off x="2562436" y="2206653"/>
            <a:ext cx="479003" cy="3084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r>
              <a:rPr lang="en-AU" dirty="0" smtClean="0"/>
              <a:t>N</a:t>
            </a:r>
            <a:endParaRPr lang="en-AU" dirty="0"/>
          </a:p>
        </p:txBody>
      </p:sp>
      <p:sp>
        <p:nvSpPr>
          <p:cNvPr id="15" name="TextBox 14"/>
          <p:cNvSpPr txBox="1"/>
          <p:nvPr/>
        </p:nvSpPr>
        <p:spPr>
          <a:xfrm>
            <a:off x="2521691" y="1090507"/>
            <a:ext cx="597323" cy="3084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r>
              <a:rPr lang="en-AU" dirty="0" smtClean="0"/>
              <a:t>25</a:t>
            </a:r>
            <a:endParaRPr lang="en-AU" dirty="0"/>
          </a:p>
        </p:txBody>
      </p:sp>
      <p:sp>
        <p:nvSpPr>
          <p:cNvPr id="16" name="TextBox 15"/>
          <p:cNvSpPr txBox="1"/>
          <p:nvPr/>
        </p:nvSpPr>
        <p:spPr>
          <a:xfrm>
            <a:off x="591607" y="1090507"/>
            <a:ext cx="975360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Age From</a:t>
            </a:r>
            <a:endParaRPr lang="en-AU" dirty="0"/>
          </a:p>
        </p:txBody>
      </p:sp>
      <p:sp>
        <p:nvSpPr>
          <p:cNvPr id="17" name="TextBox 16"/>
          <p:cNvSpPr txBox="1"/>
          <p:nvPr/>
        </p:nvSpPr>
        <p:spPr>
          <a:xfrm>
            <a:off x="3576531" y="1090507"/>
            <a:ext cx="975360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Age To</a:t>
            </a:r>
            <a:endParaRPr lang="en-AU" dirty="0"/>
          </a:p>
        </p:txBody>
      </p:sp>
      <p:sp>
        <p:nvSpPr>
          <p:cNvPr id="18" name="TextBox 17"/>
          <p:cNvSpPr txBox="1"/>
          <p:nvPr/>
        </p:nvSpPr>
        <p:spPr>
          <a:xfrm>
            <a:off x="4406048" y="1090507"/>
            <a:ext cx="597323" cy="3084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r>
              <a:rPr lang="en-AU" dirty="0" smtClean="0"/>
              <a:t>30</a:t>
            </a:r>
            <a:endParaRPr lang="en-AU" dirty="0"/>
          </a:p>
        </p:txBody>
      </p:sp>
      <p:sp>
        <p:nvSpPr>
          <p:cNvPr id="20" name="TextBox 19"/>
          <p:cNvSpPr txBox="1"/>
          <p:nvPr/>
        </p:nvSpPr>
        <p:spPr>
          <a:xfrm>
            <a:off x="591607" y="1648580"/>
            <a:ext cx="975360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IQ (min)</a:t>
            </a:r>
            <a:endParaRPr lang="en-AU" dirty="0"/>
          </a:p>
        </p:txBody>
      </p:sp>
      <p:sp>
        <p:nvSpPr>
          <p:cNvPr id="21" name="TextBox 20"/>
          <p:cNvSpPr txBox="1"/>
          <p:nvPr/>
        </p:nvSpPr>
        <p:spPr>
          <a:xfrm>
            <a:off x="591607" y="2206653"/>
            <a:ext cx="975360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Married</a:t>
            </a:r>
            <a:endParaRPr lang="en-AU" dirty="0"/>
          </a:p>
        </p:txBody>
      </p:sp>
      <p:sp>
        <p:nvSpPr>
          <p:cNvPr id="22" name="TextBox 21"/>
          <p:cNvSpPr txBox="1"/>
          <p:nvPr/>
        </p:nvSpPr>
        <p:spPr>
          <a:xfrm>
            <a:off x="591607" y="2716932"/>
            <a:ext cx="975360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Smoker</a:t>
            </a:r>
            <a:endParaRPr lang="en-AU" dirty="0"/>
          </a:p>
        </p:txBody>
      </p:sp>
      <p:sp>
        <p:nvSpPr>
          <p:cNvPr id="28" name="TextBox 27"/>
          <p:cNvSpPr txBox="1"/>
          <p:nvPr/>
        </p:nvSpPr>
        <p:spPr>
          <a:xfrm>
            <a:off x="591607" y="4997019"/>
            <a:ext cx="975360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Eyes</a:t>
            </a:r>
            <a:endParaRPr lang="en-AU" dirty="0"/>
          </a:p>
        </p:txBody>
      </p:sp>
      <p:sp>
        <p:nvSpPr>
          <p:cNvPr id="29" name="TextBox 28"/>
          <p:cNvSpPr txBox="1"/>
          <p:nvPr/>
        </p:nvSpPr>
        <p:spPr>
          <a:xfrm>
            <a:off x="591607" y="3880872"/>
            <a:ext cx="1286299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Height From</a:t>
            </a:r>
            <a:endParaRPr lang="en-AU" dirty="0"/>
          </a:p>
        </p:txBody>
      </p:sp>
      <p:sp>
        <p:nvSpPr>
          <p:cNvPr id="30" name="TextBox 29"/>
          <p:cNvSpPr txBox="1"/>
          <p:nvPr/>
        </p:nvSpPr>
        <p:spPr>
          <a:xfrm>
            <a:off x="591607" y="3322799"/>
            <a:ext cx="1609726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Salary (min annual)</a:t>
            </a:r>
            <a:endParaRPr lang="en-AU" dirty="0"/>
          </a:p>
        </p:txBody>
      </p:sp>
      <p:sp>
        <p:nvSpPr>
          <p:cNvPr id="31" name="TextBox 30"/>
          <p:cNvSpPr txBox="1"/>
          <p:nvPr/>
        </p:nvSpPr>
        <p:spPr>
          <a:xfrm>
            <a:off x="2571009" y="1648580"/>
            <a:ext cx="597323" cy="3084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r>
              <a:rPr lang="en-AU" dirty="0" smtClean="0"/>
              <a:t>120</a:t>
            </a:r>
            <a:endParaRPr lang="en-AU" dirty="0"/>
          </a:p>
        </p:txBody>
      </p:sp>
      <p:sp>
        <p:nvSpPr>
          <p:cNvPr id="32" name="TextBox 31"/>
          <p:cNvSpPr txBox="1"/>
          <p:nvPr/>
        </p:nvSpPr>
        <p:spPr>
          <a:xfrm>
            <a:off x="2580852" y="2716932"/>
            <a:ext cx="479003" cy="3084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r>
              <a:rPr lang="en-AU" dirty="0" smtClean="0"/>
              <a:t>N</a:t>
            </a:r>
            <a:endParaRPr lang="en-AU" dirty="0"/>
          </a:p>
        </p:txBody>
      </p:sp>
      <p:sp>
        <p:nvSpPr>
          <p:cNvPr id="33" name="TextBox 32"/>
          <p:cNvSpPr txBox="1"/>
          <p:nvPr/>
        </p:nvSpPr>
        <p:spPr>
          <a:xfrm>
            <a:off x="4406048" y="3880872"/>
            <a:ext cx="629498" cy="3084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r>
              <a:rPr lang="en-AU" dirty="0" smtClean="0"/>
              <a:t>195</a:t>
            </a:r>
            <a:endParaRPr lang="en-AU" dirty="0"/>
          </a:p>
        </p:txBody>
      </p:sp>
      <p:sp>
        <p:nvSpPr>
          <p:cNvPr id="34" name="TextBox 33"/>
          <p:cNvSpPr txBox="1"/>
          <p:nvPr/>
        </p:nvSpPr>
        <p:spPr>
          <a:xfrm>
            <a:off x="3576531" y="3880872"/>
            <a:ext cx="945093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Height To</a:t>
            </a:r>
            <a:endParaRPr lang="en-AU" dirty="0"/>
          </a:p>
        </p:txBody>
      </p:sp>
      <p:sp>
        <p:nvSpPr>
          <p:cNvPr id="35" name="TextBox 34"/>
          <p:cNvSpPr txBox="1"/>
          <p:nvPr/>
        </p:nvSpPr>
        <p:spPr>
          <a:xfrm>
            <a:off x="591607" y="4438945"/>
            <a:ext cx="1727412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Preferred Job Type	</a:t>
            </a:r>
            <a:endParaRPr lang="en-AU" dirty="0"/>
          </a:p>
        </p:txBody>
      </p:sp>
      <p:sp>
        <p:nvSpPr>
          <p:cNvPr id="36" name="TextBox 35"/>
          <p:cNvSpPr txBox="1"/>
          <p:nvPr/>
        </p:nvSpPr>
        <p:spPr>
          <a:xfrm>
            <a:off x="7321973" y="4763826"/>
            <a:ext cx="1422400" cy="308418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  <a:sp3d extrusionH="57150">
              <a:bevelT w="57150" h="38100" prst="artDeco"/>
            </a:sp3d>
          </a:bodyPr>
          <a:lstStyle/>
          <a:p>
            <a:r>
              <a:rPr lang="en-AU" dirty="0" smtClean="0"/>
              <a:t>Search</a:t>
            </a:r>
            <a:endParaRPr lang="en-AU" dirty="0"/>
          </a:p>
        </p:txBody>
      </p:sp>
      <p:sp>
        <p:nvSpPr>
          <p:cNvPr id="5" name="Rectangle 4"/>
          <p:cNvSpPr/>
          <p:nvPr/>
        </p:nvSpPr>
        <p:spPr>
          <a:xfrm>
            <a:off x="4569352" y="614332"/>
            <a:ext cx="3435987" cy="29696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TextBox 6"/>
          <p:cNvSpPr txBox="1"/>
          <p:nvPr/>
        </p:nvSpPr>
        <p:spPr>
          <a:xfrm>
            <a:off x="5003371" y="873840"/>
            <a:ext cx="2550266" cy="315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John  Smith                  9999 9999</a:t>
            </a:r>
            <a:endParaRPr lang="en-AU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8704" y="1389120"/>
            <a:ext cx="172402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82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AU" dirty="0" smtClean="0"/>
          </a:p>
          <a:p>
            <a:endParaRPr lang="en-AU" dirty="0"/>
          </a:p>
        </p:txBody>
      </p:sp>
      <p:pic>
        <p:nvPicPr>
          <p:cNvPr id="4" name="highselectivit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" y="-1"/>
            <a:ext cx="9235817" cy="571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75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91177" y="280203"/>
            <a:ext cx="30173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/>
              <a:t>Index </a:t>
            </a:r>
            <a:r>
              <a:rPr lang="en-GB" sz="3200" b="1" dirty="0" smtClean="0"/>
              <a:t>range scan</a:t>
            </a:r>
            <a:endParaRPr lang="en-AU" sz="3200" dirty="0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3401685" y="3043737"/>
            <a:ext cx="644813" cy="560917"/>
          </a:xfrm>
          <a:prstGeom prst="rect">
            <a:avLst/>
          </a:prstGeom>
          <a:solidFill>
            <a:srgbClr val="00B05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AU" sz="1170"/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4459248" y="3096948"/>
            <a:ext cx="769182" cy="560917"/>
          </a:xfrm>
          <a:prstGeom prst="rect">
            <a:avLst/>
          </a:prstGeom>
          <a:solidFill>
            <a:srgbClr val="00B05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AU" sz="1170"/>
          </a:p>
        </p:txBody>
      </p:sp>
      <p:sp>
        <p:nvSpPr>
          <p:cNvPr id="25" name="Rectangle 8"/>
          <p:cNvSpPr>
            <a:spLocks noChangeArrowheads="1"/>
          </p:cNvSpPr>
          <p:nvPr/>
        </p:nvSpPr>
        <p:spPr bwMode="auto">
          <a:xfrm>
            <a:off x="4459248" y="2461948"/>
            <a:ext cx="769182" cy="560917"/>
          </a:xfrm>
          <a:prstGeom prst="rect">
            <a:avLst/>
          </a:prstGeom>
          <a:solidFill>
            <a:srgbClr val="00B05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AU" sz="1170"/>
          </a:p>
        </p:txBody>
      </p:sp>
      <p:sp>
        <p:nvSpPr>
          <p:cNvPr id="26" name="Rectangle 9"/>
          <p:cNvSpPr>
            <a:spLocks noChangeArrowheads="1"/>
          </p:cNvSpPr>
          <p:nvPr/>
        </p:nvSpPr>
        <p:spPr bwMode="auto">
          <a:xfrm>
            <a:off x="5791993" y="4101042"/>
            <a:ext cx="1164940" cy="560917"/>
          </a:xfrm>
          <a:prstGeom prst="rect">
            <a:avLst/>
          </a:prstGeom>
          <a:solidFill>
            <a:srgbClr val="00B05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AU" sz="1170"/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5791993" y="3444875"/>
            <a:ext cx="1164940" cy="560917"/>
          </a:xfrm>
          <a:prstGeom prst="rect">
            <a:avLst/>
          </a:prstGeom>
          <a:solidFill>
            <a:srgbClr val="00B05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AU" sz="1170"/>
          </a:p>
        </p:txBody>
      </p:sp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5791993" y="2788708"/>
            <a:ext cx="1164940" cy="560917"/>
          </a:xfrm>
          <a:prstGeom prst="rect">
            <a:avLst/>
          </a:prstGeom>
          <a:solidFill>
            <a:srgbClr val="00B05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AU" sz="1170"/>
          </a:p>
        </p:txBody>
      </p:sp>
      <p:sp>
        <p:nvSpPr>
          <p:cNvPr id="29" name="Rectangle 12"/>
          <p:cNvSpPr>
            <a:spLocks noChangeArrowheads="1"/>
          </p:cNvSpPr>
          <p:nvPr/>
        </p:nvSpPr>
        <p:spPr bwMode="auto">
          <a:xfrm>
            <a:off x="5791993" y="2100792"/>
            <a:ext cx="1164940" cy="560917"/>
          </a:xfrm>
          <a:prstGeom prst="rect">
            <a:avLst/>
          </a:prstGeom>
          <a:solidFill>
            <a:srgbClr val="00B05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AU" sz="1170"/>
          </a:p>
        </p:txBody>
      </p:sp>
      <p:sp>
        <p:nvSpPr>
          <p:cNvPr id="31" name="Line 14"/>
          <p:cNvSpPr>
            <a:spLocks noChangeShapeType="1"/>
          </p:cNvSpPr>
          <p:nvPr/>
        </p:nvSpPr>
        <p:spPr bwMode="auto">
          <a:xfrm flipV="1">
            <a:off x="4046498" y="2888872"/>
            <a:ext cx="412750" cy="2381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 sz="1170"/>
          </a:p>
        </p:txBody>
      </p:sp>
      <p:sp>
        <p:nvSpPr>
          <p:cNvPr id="32" name="Line 15"/>
          <p:cNvSpPr>
            <a:spLocks noChangeShapeType="1"/>
          </p:cNvSpPr>
          <p:nvPr/>
        </p:nvSpPr>
        <p:spPr bwMode="auto">
          <a:xfrm>
            <a:off x="5228430" y="2677583"/>
            <a:ext cx="613833" cy="27516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 sz="1170"/>
          </a:p>
        </p:txBody>
      </p:sp>
      <p:sp>
        <p:nvSpPr>
          <p:cNvPr id="42" name="Line 25"/>
          <p:cNvSpPr>
            <a:spLocks noChangeShapeType="1"/>
          </p:cNvSpPr>
          <p:nvPr/>
        </p:nvSpPr>
        <p:spPr bwMode="auto">
          <a:xfrm flipV="1">
            <a:off x="6956932" y="1926167"/>
            <a:ext cx="401494" cy="101070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 sz="1170"/>
          </a:p>
        </p:txBody>
      </p:sp>
      <p:sp>
        <p:nvSpPr>
          <p:cNvPr id="43" name="Line 26"/>
          <p:cNvSpPr>
            <a:spLocks noChangeShapeType="1"/>
          </p:cNvSpPr>
          <p:nvPr/>
        </p:nvSpPr>
        <p:spPr bwMode="auto">
          <a:xfrm>
            <a:off x="6956932" y="3096949"/>
            <a:ext cx="380328" cy="171846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 sz="1170"/>
          </a:p>
        </p:txBody>
      </p:sp>
      <p:sp>
        <p:nvSpPr>
          <p:cNvPr id="46" name="Rectangle 29"/>
          <p:cNvSpPr>
            <a:spLocks noChangeArrowheads="1"/>
          </p:cNvSpPr>
          <p:nvPr/>
        </p:nvSpPr>
        <p:spPr bwMode="auto">
          <a:xfrm>
            <a:off x="5821097" y="2043907"/>
            <a:ext cx="256802" cy="272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170" dirty="0">
                <a:solidFill>
                  <a:srgbClr val="FFFFFF"/>
                </a:solidFill>
              </a:rPr>
              <a:t>a</a:t>
            </a:r>
          </a:p>
        </p:txBody>
      </p:sp>
      <p:sp>
        <p:nvSpPr>
          <p:cNvPr id="47" name="Rectangle 30"/>
          <p:cNvSpPr>
            <a:spLocks noChangeArrowheads="1"/>
          </p:cNvSpPr>
          <p:nvPr/>
        </p:nvSpPr>
        <p:spPr bwMode="auto">
          <a:xfrm>
            <a:off x="5842263" y="4171157"/>
            <a:ext cx="243978" cy="272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170">
                <a:solidFill>
                  <a:srgbClr val="FFFFFF"/>
                </a:solidFill>
              </a:rPr>
              <a:t>z</a:t>
            </a:r>
          </a:p>
        </p:txBody>
      </p:sp>
      <p:sp>
        <p:nvSpPr>
          <p:cNvPr id="48" name="Rectangle 29"/>
          <p:cNvSpPr>
            <a:spLocks noChangeArrowheads="1"/>
          </p:cNvSpPr>
          <p:nvPr/>
        </p:nvSpPr>
        <p:spPr bwMode="auto">
          <a:xfrm>
            <a:off x="5862616" y="2761390"/>
            <a:ext cx="883575" cy="272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170" dirty="0" err="1">
                <a:solidFill>
                  <a:srgbClr val="FFFFFF"/>
                </a:solidFill>
              </a:rPr>
              <a:t>bbbb</a:t>
            </a:r>
            <a:r>
              <a:rPr lang="en-US" sz="1170" dirty="0">
                <a:solidFill>
                  <a:srgbClr val="FFFFFF"/>
                </a:solidFill>
              </a:rPr>
              <a:t> </a:t>
            </a:r>
            <a:r>
              <a:rPr lang="en-US" sz="1170" dirty="0" err="1">
                <a:solidFill>
                  <a:srgbClr val="FFFFFF"/>
                </a:solidFill>
              </a:rPr>
              <a:t>rowid</a:t>
            </a:r>
            <a:endParaRPr lang="en-US" sz="1170" dirty="0">
              <a:solidFill>
                <a:srgbClr val="FFFFFF"/>
              </a:solidFill>
            </a:endParaRPr>
          </a:p>
        </p:txBody>
      </p:sp>
      <p:sp>
        <p:nvSpPr>
          <p:cNvPr id="49" name="Rectangle 29"/>
          <p:cNvSpPr>
            <a:spLocks noChangeArrowheads="1"/>
          </p:cNvSpPr>
          <p:nvPr/>
        </p:nvSpPr>
        <p:spPr bwMode="auto">
          <a:xfrm>
            <a:off x="5862616" y="2934608"/>
            <a:ext cx="883575" cy="272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170" dirty="0" err="1">
                <a:solidFill>
                  <a:srgbClr val="FFFFFF"/>
                </a:solidFill>
              </a:rPr>
              <a:t>bbbb</a:t>
            </a:r>
            <a:r>
              <a:rPr lang="en-US" sz="1170" dirty="0">
                <a:solidFill>
                  <a:srgbClr val="FFFFFF"/>
                </a:solidFill>
              </a:rPr>
              <a:t> </a:t>
            </a:r>
            <a:r>
              <a:rPr lang="en-US" sz="1170" dirty="0" err="1">
                <a:solidFill>
                  <a:srgbClr val="FFFFFF"/>
                </a:solidFill>
              </a:rPr>
              <a:t>rowid</a:t>
            </a:r>
            <a:endParaRPr lang="en-US" sz="1170" dirty="0">
              <a:solidFill>
                <a:srgbClr val="FFFFFF"/>
              </a:solidFill>
            </a:endParaRPr>
          </a:p>
        </p:txBody>
      </p:sp>
      <p:sp>
        <p:nvSpPr>
          <p:cNvPr id="51" name="Rectangle 17"/>
          <p:cNvSpPr>
            <a:spLocks noChangeArrowheads="1"/>
          </p:cNvSpPr>
          <p:nvPr/>
        </p:nvSpPr>
        <p:spPr bwMode="auto">
          <a:xfrm>
            <a:off x="7371833" y="1576158"/>
            <a:ext cx="889000" cy="941917"/>
          </a:xfrm>
          <a:prstGeom prst="rect">
            <a:avLst/>
          </a:prstGeom>
          <a:solidFill>
            <a:schemeClr val="tx2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 sz="1170"/>
          </a:p>
        </p:txBody>
      </p:sp>
      <p:sp>
        <p:nvSpPr>
          <p:cNvPr id="52" name="Rectangle 18"/>
          <p:cNvSpPr>
            <a:spLocks noChangeArrowheads="1"/>
          </p:cNvSpPr>
          <p:nvPr/>
        </p:nvSpPr>
        <p:spPr bwMode="auto">
          <a:xfrm>
            <a:off x="7371833" y="2584221"/>
            <a:ext cx="889000" cy="899583"/>
          </a:xfrm>
          <a:prstGeom prst="rect">
            <a:avLst/>
          </a:prstGeom>
          <a:solidFill>
            <a:schemeClr val="tx2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 sz="1170"/>
          </a:p>
        </p:txBody>
      </p:sp>
      <p:sp>
        <p:nvSpPr>
          <p:cNvPr id="53" name="Rectangle 19"/>
          <p:cNvSpPr>
            <a:spLocks noChangeArrowheads="1"/>
          </p:cNvSpPr>
          <p:nvPr/>
        </p:nvSpPr>
        <p:spPr bwMode="auto">
          <a:xfrm>
            <a:off x="7371833" y="3551274"/>
            <a:ext cx="889000" cy="899583"/>
          </a:xfrm>
          <a:prstGeom prst="rect">
            <a:avLst/>
          </a:prstGeom>
          <a:solidFill>
            <a:schemeClr val="tx2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 sz="1170"/>
          </a:p>
        </p:txBody>
      </p:sp>
      <p:sp>
        <p:nvSpPr>
          <p:cNvPr id="54" name="Rectangle 20"/>
          <p:cNvSpPr>
            <a:spLocks noChangeArrowheads="1"/>
          </p:cNvSpPr>
          <p:nvPr/>
        </p:nvSpPr>
        <p:spPr bwMode="auto">
          <a:xfrm>
            <a:off x="7371833" y="4518325"/>
            <a:ext cx="889000" cy="899583"/>
          </a:xfrm>
          <a:prstGeom prst="rect">
            <a:avLst/>
          </a:prstGeom>
          <a:solidFill>
            <a:schemeClr val="tx2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 sz="1170"/>
          </a:p>
        </p:txBody>
      </p:sp>
      <p:sp>
        <p:nvSpPr>
          <p:cNvPr id="55" name="Rectangle 21"/>
          <p:cNvSpPr>
            <a:spLocks noChangeArrowheads="1"/>
          </p:cNvSpPr>
          <p:nvPr/>
        </p:nvSpPr>
        <p:spPr bwMode="auto">
          <a:xfrm>
            <a:off x="7392999" y="1618492"/>
            <a:ext cx="836083" cy="846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5407" tIns="37042" rIns="75407" bIns="37042"/>
          <a:lstStyle/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aaaaa</a:t>
            </a:r>
            <a:endParaRPr lang="en-GB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bg1"/>
                </a:solidFill>
                <a:latin typeface="Arial" charset="0"/>
              </a:rPr>
              <a:t>bbbbb</a:t>
            </a:r>
            <a:endParaRPr lang="en-GB" sz="1500" dirty="0">
              <a:solidFill>
                <a:schemeClr val="bg1"/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ccccc</a:t>
            </a:r>
            <a:endParaRPr lang="en-GB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ddddd</a:t>
            </a:r>
            <a:endParaRPr lang="en-GB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eeeee</a:t>
            </a:r>
            <a:endParaRPr lang="en-US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</p:txBody>
      </p:sp>
      <p:sp>
        <p:nvSpPr>
          <p:cNvPr id="56" name="Rectangle 22"/>
          <p:cNvSpPr>
            <a:spLocks noChangeArrowheads="1"/>
          </p:cNvSpPr>
          <p:nvPr/>
        </p:nvSpPr>
        <p:spPr bwMode="auto">
          <a:xfrm>
            <a:off x="7392999" y="2592158"/>
            <a:ext cx="836083" cy="846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5407" tIns="37042" rIns="75407" bIns="37042"/>
          <a:lstStyle/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aaaaa</a:t>
            </a:r>
            <a:endParaRPr lang="en-GB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ggggg</a:t>
            </a:r>
            <a:endParaRPr lang="en-GB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ccccc</a:t>
            </a:r>
            <a:endParaRPr lang="en-GB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ddddd</a:t>
            </a:r>
            <a:endParaRPr lang="en-GB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eeeee</a:t>
            </a:r>
            <a:endParaRPr lang="en-GB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endParaRPr lang="en-US" sz="2667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</p:txBody>
      </p:sp>
      <p:sp>
        <p:nvSpPr>
          <p:cNvPr id="57" name="Rectangle 23"/>
          <p:cNvSpPr>
            <a:spLocks noChangeArrowheads="1"/>
          </p:cNvSpPr>
          <p:nvPr/>
        </p:nvSpPr>
        <p:spPr bwMode="auto">
          <a:xfrm>
            <a:off x="7371833" y="3565825"/>
            <a:ext cx="836083" cy="846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5407" tIns="37042" rIns="75407" bIns="37042"/>
          <a:lstStyle/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aaaaa</a:t>
            </a:r>
            <a:endParaRPr lang="en-GB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kkkkk</a:t>
            </a:r>
            <a:endParaRPr lang="en-GB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ccccc</a:t>
            </a:r>
            <a:endParaRPr lang="en-GB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ddddd</a:t>
            </a:r>
            <a:endParaRPr lang="en-GB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eeeee</a:t>
            </a:r>
            <a:endParaRPr lang="en-US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</p:txBody>
      </p:sp>
      <p:sp>
        <p:nvSpPr>
          <p:cNvPr id="58" name="Rectangle 24"/>
          <p:cNvSpPr>
            <a:spLocks noChangeArrowheads="1"/>
          </p:cNvSpPr>
          <p:nvPr/>
        </p:nvSpPr>
        <p:spPr bwMode="auto">
          <a:xfrm>
            <a:off x="7392999" y="4539492"/>
            <a:ext cx="836083" cy="846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5407" tIns="37042" rIns="75407" bIns="37042"/>
          <a:lstStyle/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aaaaa</a:t>
            </a:r>
            <a:endParaRPr lang="en-GB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bg1"/>
                </a:solidFill>
                <a:latin typeface="Arial" charset="0"/>
              </a:rPr>
              <a:t>bbbbb</a:t>
            </a:r>
            <a:endParaRPr lang="en-GB" sz="1500" dirty="0">
              <a:solidFill>
                <a:schemeClr val="bg1"/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ccccc</a:t>
            </a:r>
            <a:endParaRPr lang="en-GB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ddddd</a:t>
            </a:r>
            <a:endParaRPr lang="en-GB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  <a:p>
            <a:pPr marL="285739" indent="-285739">
              <a:lnSpc>
                <a:spcPct val="75000"/>
              </a:lnSpc>
              <a:buClr>
                <a:schemeClr val="tx2"/>
              </a:buClr>
              <a:buSzPct val="50000"/>
            </a:pPr>
            <a:r>
              <a:rPr lang="en-GB" sz="1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eeeee</a:t>
            </a:r>
            <a:endParaRPr lang="en-US" sz="15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17159" y="1971765"/>
            <a:ext cx="273744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/>
              <a:t>WHERE </a:t>
            </a:r>
            <a:endParaRPr lang="en-GB" sz="3200" dirty="0" smtClean="0"/>
          </a:p>
          <a:p>
            <a:r>
              <a:rPr lang="en-GB" sz="3200" dirty="0" smtClean="0"/>
              <a:t>col1 </a:t>
            </a:r>
            <a:r>
              <a:rPr lang="en-GB" sz="3200" dirty="0"/>
              <a:t>= </a:t>
            </a:r>
            <a:r>
              <a:rPr lang="en-AU" sz="3200" dirty="0"/>
              <a:t>' </a:t>
            </a:r>
            <a:r>
              <a:rPr lang="en-GB" sz="3200" dirty="0" err="1"/>
              <a:t>bbbbb</a:t>
            </a:r>
            <a:r>
              <a:rPr lang="en-AU" sz="3200" dirty="0"/>
              <a:t> '</a:t>
            </a:r>
          </a:p>
        </p:txBody>
      </p:sp>
    </p:spTree>
    <p:extLst>
      <p:ext uri="{BB962C8B-B14F-4D97-AF65-F5344CB8AC3E}">
        <p14:creationId xmlns:p14="http://schemas.microsoft.com/office/powerpoint/2010/main" val="71199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051050" y="327555"/>
            <a:ext cx="5270500" cy="1380596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SELECT id, surname, </a:t>
            </a:r>
            <a:r>
              <a:rPr lang="en-AU" dirty="0" err="1"/>
              <a:t>firstname</a:t>
            </a:r>
            <a:endParaRPr lang="en-AU" dirty="0"/>
          </a:p>
          <a:p>
            <a:pPr marL="0" indent="0">
              <a:buNone/>
            </a:pPr>
            <a:r>
              <a:rPr lang="en-AU" dirty="0"/>
              <a:t>FROM   men</a:t>
            </a:r>
          </a:p>
          <a:p>
            <a:pPr marL="0" indent="0">
              <a:buNone/>
            </a:pPr>
            <a:r>
              <a:rPr lang="en-AU" dirty="0"/>
              <a:t>WHERE  </a:t>
            </a:r>
            <a:r>
              <a:rPr lang="en-AU" dirty="0" err="1"/>
              <a:t>iq</a:t>
            </a:r>
            <a:r>
              <a:rPr lang="en-AU" dirty="0"/>
              <a:t> = 155;</a:t>
            </a:r>
          </a:p>
          <a:p>
            <a:pPr marL="0" indent="0">
              <a:buNone/>
            </a:pP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786" y="2331766"/>
            <a:ext cx="8191500" cy="21336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1042289" y="3922300"/>
            <a:ext cx="4330430" cy="402565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Rounded Rectangle 5"/>
          <p:cNvSpPr/>
          <p:nvPr/>
        </p:nvSpPr>
        <p:spPr>
          <a:xfrm>
            <a:off x="2051050" y="1089308"/>
            <a:ext cx="2184846" cy="402565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7" name="Straight Connector 6"/>
          <p:cNvCxnSpPr/>
          <p:nvPr/>
        </p:nvCxnSpPr>
        <p:spPr>
          <a:xfrm>
            <a:off x="3237470" y="4107384"/>
            <a:ext cx="56346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872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28" y="1443615"/>
            <a:ext cx="4695373" cy="4146027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1045414" y="1290939"/>
            <a:ext cx="973474" cy="1185310"/>
            <a:chOff x="2245010" y="0"/>
            <a:chExt cx="973474" cy="118531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13" name="Group 12"/>
          <p:cNvGrpSpPr/>
          <p:nvPr/>
        </p:nvGrpSpPr>
        <p:grpSpPr>
          <a:xfrm>
            <a:off x="4123140" y="1981612"/>
            <a:ext cx="973474" cy="1185310"/>
            <a:chOff x="2245010" y="0"/>
            <a:chExt cx="973474" cy="1185310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18" name="Group 17"/>
          <p:cNvGrpSpPr/>
          <p:nvPr/>
        </p:nvGrpSpPr>
        <p:grpSpPr>
          <a:xfrm>
            <a:off x="99955" y="2559768"/>
            <a:ext cx="973474" cy="1185310"/>
            <a:chOff x="2245010" y="0"/>
            <a:chExt cx="973474" cy="1185310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3434451" y="1371237"/>
            <a:ext cx="973474" cy="1185310"/>
            <a:chOff x="2245010" y="0"/>
            <a:chExt cx="973474" cy="1185310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28" name="Group 27"/>
          <p:cNvGrpSpPr/>
          <p:nvPr/>
        </p:nvGrpSpPr>
        <p:grpSpPr>
          <a:xfrm>
            <a:off x="2495158" y="1003059"/>
            <a:ext cx="973474" cy="1185310"/>
            <a:chOff x="2245010" y="0"/>
            <a:chExt cx="973474" cy="1185310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33" name="Group 32"/>
          <p:cNvGrpSpPr/>
          <p:nvPr/>
        </p:nvGrpSpPr>
        <p:grpSpPr>
          <a:xfrm>
            <a:off x="1866691" y="1181930"/>
            <a:ext cx="973474" cy="1185310"/>
            <a:chOff x="2245010" y="0"/>
            <a:chExt cx="973474" cy="1185310"/>
          </a:xfrm>
        </p:grpSpPr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38" name="Group 37"/>
          <p:cNvGrpSpPr/>
          <p:nvPr/>
        </p:nvGrpSpPr>
        <p:grpSpPr>
          <a:xfrm>
            <a:off x="1260063" y="1667338"/>
            <a:ext cx="973474" cy="1185310"/>
            <a:chOff x="2245010" y="0"/>
            <a:chExt cx="973474" cy="1185310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43" name="Group 42"/>
          <p:cNvGrpSpPr/>
          <p:nvPr/>
        </p:nvGrpSpPr>
        <p:grpSpPr>
          <a:xfrm>
            <a:off x="582390" y="1900514"/>
            <a:ext cx="973474" cy="1185310"/>
            <a:chOff x="2245010" y="0"/>
            <a:chExt cx="973474" cy="1185310"/>
          </a:xfrm>
        </p:grpSpPr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48" name="Group 47"/>
          <p:cNvGrpSpPr/>
          <p:nvPr/>
        </p:nvGrpSpPr>
        <p:grpSpPr>
          <a:xfrm>
            <a:off x="970417" y="2374358"/>
            <a:ext cx="973474" cy="1185310"/>
            <a:chOff x="2245010" y="0"/>
            <a:chExt cx="973474" cy="1185310"/>
          </a:xfrm>
        </p:grpSpPr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53" name="Group 52"/>
          <p:cNvGrpSpPr/>
          <p:nvPr/>
        </p:nvGrpSpPr>
        <p:grpSpPr>
          <a:xfrm>
            <a:off x="288228" y="3205618"/>
            <a:ext cx="973474" cy="1185310"/>
            <a:chOff x="2245010" y="0"/>
            <a:chExt cx="973474" cy="1185310"/>
          </a:xfrm>
        </p:grpSpPr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58" name="Group 57"/>
          <p:cNvGrpSpPr/>
          <p:nvPr/>
        </p:nvGrpSpPr>
        <p:grpSpPr>
          <a:xfrm>
            <a:off x="590994" y="3233999"/>
            <a:ext cx="973474" cy="1185310"/>
            <a:chOff x="2245010" y="0"/>
            <a:chExt cx="973474" cy="1185310"/>
          </a:xfrm>
        </p:grpSpPr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63" name="Group 62"/>
          <p:cNvGrpSpPr/>
          <p:nvPr/>
        </p:nvGrpSpPr>
        <p:grpSpPr>
          <a:xfrm>
            <a:off x="1560826" y="2682325"/>
            <a:ext cx="973474" cy="1185310"/>
            <a:chOff x="2245010" y="0"/>
            <a:chExt cx="973474" cy="1185310"/>
          </a:xfrm>
        </p:grpSpPr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68" name="Group 67"/>
          <p:cNvGrpSpPr/>
          <p:nvPr/>
        </p:nvGrpSpPr>
        <p:grpSpPr>
          <a:xfrm>
            <a:off x="1989924" y="1889684"/>
            <a:ext cx="973474" cy="1185310"/>
            <a:chOff x="2245010" y="0"/>
            <a:chExt cx="973474" cy="1185310"/>
          </a:xfrm>
        </p:grpSpPr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73" name="Group 72"/>
          <p:cNvGrpSpPr/>
          <p:nvPr/>
        </p:nvGrpSpPr>
        <p:grpSpPr>
          <a:xfrm>
            <a:off x="2781771" y="1870329"/>
            <a:ext cx="973474" cy="1185310"/>
            <a:chOff x="2245010" y="0"/>
            <a:chExt cx="973474" cy="1185310"/>
          </a:xfrm>
        </p:grpSpPr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78" name="Group 77"/>
          <p:cNvGrpSpPr/>
          <p:nvPr/>
        </p:nvGrpSpPr>
        <p:grpSpPr>
          <a:xfrm>
            <a:off x="3500560" y="2354309"/>
            <a:ext cx="973474" cy="1185310"/>
            <a:chOff x="2245010" y="0"/>
            <a:chExt cx="973474" cy="1185310"/>
          </a:xfrm>
        </p:grpSpPr>
        <p:pic>
          <p:nvPicPr>
            <p:cNvPr id="79" name="Picture 7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83" name="Group 82"/>
          <p:cNvGrpSpPr/>
          <p:nvPr/>
        </p:nvGrpSpPr>
        <p:grpSpPr>
          <a:xfrm>
            <a:off x="311006" y="3180932"/>
            <a:ext cx="973474" cy="1185310"/>
            <a:chOff x="2245010" y="0"/>
            <a:chExt cx="973474" cy="1185310"/>
          </a:xfrm>
        </p:grpSpPr>
        <p:pic>
          <p:nvPicPr>
            <p:cNvPr id="84" name="Picture 8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85" name="Picture 8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86" name="Picture 8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87" name="Picture 8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88" name="Group 87"/>
          <p:cNvGrpSpPr/>
          <p:nvPr/>
        </p:nvGrpSpPr>
        <p:grpSpPr>
          <a:xfrm>
            <a:off x="1432272" y="3272824"/>
            <a:ext cx="973474" cy="1185310"/>
            <a:chOff x="2245010" y="0"/>
            <a:chExt cx="973474" cy="1185310"/>
          </a:xfrm>
        </p:grpSpPr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91" name="Picture 9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92" name="Picture 9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93" name="Group 92"/>
          <p:cNvGrpSpPr/>
          <p:nvPr/>
        </p:nvGrpSpPr>
        <p:grpSpPr>
          <a:xfrm>
            <a:off x="2292521" y="3122881"/>
            <a:ext cx="973474" cy="1185310"/>
            <a:chOff x="2245010" y="0"/>
            <a:chExt cx="973474" cy="1185310"/>
          </a:xfrm>
        </p:grpSpPr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95" name="Picture 9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97" name="Picture 9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98" name="Group 97"/>
          <p:cNvGrpSpPr/>
          <p:nvPr/>
        </p:nvGrpSpPr>
        <p:grpSpPr>
          <a:xfrm>
            <a:off x="3329788" y="2955964"/>
            <a:ext cx="973474" cy="1185310"/>
            <a:chOff x="2245010" y="0"/>
            <a:chExt cx="973474" cy="1185310"/>
          </a:xfrm>
        </p:grpSpPr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100" name="Picture 9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01" name="Picture 10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02" name="Picture 10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103" name="Group 102"/>
          <p:cNvGrpSpPr/>
          <p:nvPr/>
        </p:nvGrpSpPr>
        <p:grpSpPr>
          <a:xfrm>
            <a:off x="3108651" y="3456449"/>
            <a:ext cx="973474" cy="1185310"/>
            <a:chOff x="2245010" y="0"/>
            <a:chExt cx="973474" cy="1185310"/>
          </a:xfrm>
        </p:grpSpPr>
        <p:pic>
          <p:nvPicPr>
            <p:cNvPr id="104" name="Picture 10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105" name="Picture 10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06" name="Picture 10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07" name="Picture 10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108" name="Group 107"/>
          <p:cNvGrpSpPr/>
          <p:nvPr/>
        </p:nvGrpSpPr>
        <p:grpSpPr>
          <a:xfrm>
            <a:off x="3837598" y="3605035"/>
            <a:ext cx="973474" cy="1185310"/>
            <a:chOff x="2245010" y="0"/>
            <a:chExt cx="973474" cy="1185310"/>
          </a:xfrm>
        </p:grpSpPr>
        <p:pic>
          <p:nvPicPr>
            <p:cNvPr id="109" name="Picture 10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110" name="Picture 10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12" name="Picture 1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grpSp>
        <p:nvGrpSpPr>
          <p:cNvPr id="113" name="Group 112"/>
          <p:cNvGrpSpPr/>
          <p:nvPr/>
        </p:nvGrpSpPr>
        <p:grpSpPr>
          <a:xfrm>
            <a:off x="4025081" y="2815609"/>
            <a:ext cx="973474" cy="1185310"/>
            <a:chOff x="2245010" y="0"/>
            <a:chExt cx="973474" cy="1185310"/>
          </a:xfrm>
        </p:grpSpPr>
        <p:pic>
          <p:nvPicPr>
            <p:cNvPr id="114" name="Picture 1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076" y="0"/>
              <a:ext cx="497408" cy="952134"/>
            </a:xfrm>
            <a:prstGeom prst="rect">
              <a:avLst/>
            </a:prstGeom>
          </p:spPr>
        </p:pic>
        <p:pic>
          <p:nvPicPr>
            <p:cNvPr id="115" name="Picture 1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355" y="0"/>
              <a:ext cx="451443" cy="980041"/>
            </a:xfrm>
            <a:prstGeom prst="rect">
              <a:avLst/>
            </a:prstGeom>
          </p:spPr>
        </p:pic>
        <p:pic>
          <p:nvPicPr>
            <p:cNvPr id="116" name="Picture 1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8157" y="205269"/>
              <a:ext cx="482633" cy="980041"/>
            </a:xfrm>
            <a:prstGeom prst="rect">
              <a:avLst/>
            </a:prstGeom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010" y="63378"/>
              <a:ext cx="476067" cy="963625"/>
            </a:xfrm>
            <a:prstGeom prst="rect">
              <a:avLst/>
            </a:prstGeom>
          </p:spPr>
        </p:pic>
      </p:grpSp>
      <p:sp>
        <p:nvSpPr>
          <p:cNvPr id="118" name="Rectangle 2"/>
          <p:cNvSpPr txBox="1">
            <a:spLocks noGrp="1" noChangeArrowheads="1"/>
          </p:cNvSpPr>
          <p:nvPr>
            <p:ph idx="1"/>
          </p:nvPr>
        </p:nvSpPr>
        <p:spPr bwMode="auto">
          <a:xfrm>
            <a:off x="5516985" y="3818014"/>
            <a:ext cx="3571563" cy="1341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9pPr>
          </a:lstStyle>
          <a:p>
            <a:pPr marL="0" indent="0" algn="l" eaLnBrk="1" hangingPunct="1">
              <a:buNone/>
            </a:pPr>
            <a:r>
              <a:rPr lang="en-AU" sz="1600" b="1" kern="0" dirty="0" smtClean="0">
                <a:solidFill>
                  <a:schemeClr val="tx1"/>
                </a:solidFill>
              </a:rPr>
              <a:t>MARRIED = ‘N’</a:t>
            </a:r>
          </a:p>
          <a:p>
            <a:pPr marL="0" indent="0" algn="l" eaLnBrk="1" hangingPunct="1">
              <a:buNone/>
            </a:pPr>
            <a:r>
              <a:rPr lang="en-AU" sz="1600" b="1" kern="0" dirty="0">
                <a:solidFill>
                  <a:schemeClr val="tx1"/>
                </a:solidFill>
              </a:rPr>
              <a:t>AND AGE &gt;=25 AND AGE &lt;30</a:t>
            </a:r>
          </a:p>
          <a:p>
            <a:pPr marL="0" indent="0" algn="l" eaLnBrk="1" hangingPunct="1">
              <a:buNone/>
            </a:pPr>
            <a:r>
              <a:rPr lang="en-AU" sz="1600" b="1" kern="0" dirty="0" smtClean="0">
                <a:solidFill>
                  <a:schemeClr val="tx1"/>
                </a:solidFill>
              </a:rPr>
              <a:t>AND HEIGHT &gt;= 6ft 2 in</a:t>
            </a:r>
          </a:p>
          <a:p>
            <a:pPr marL="0" indent="0" algn="l" eaLnBrk="1" hangingPunct="1">
              <a:buNone/>
            </a:pPr>
            <a:r>
              <a:rPr lang="en-AU" sz="1600" b="1" kern="0" dirty="0" smtClean="0">
                <a:solidFill>
                  <a:schemeClr val="tx1"/>
                </a:solidFill>
              </a:rPr>
              <a:t>AND JOB=‘DBA’</a:t>
            </a:r>
          </a:p>
        </p:txBody>
      </p:sp>
      <p:sp>
        <p:nvSpPr>
          <p:cNvPr id="119" name="Up Arrow 118"/>
          <p:cNvSpPr/>
          <p:nvPr/>
        </p:nvSpPr>
        <p:spPr>
          <a:xfrm rot="5400000">
            <a:off x="6929499" y="2775221"/>
            <a:ext cx="272776" cy="480209"/>
          </a:xfrm>
          <a:prstGeom prst="up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20" name="Picture 1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019" y="2209624"/>
            <a:ext cx="897467" cy="1332250"/>
          </a:xfrm>
          <a:prstGeom prst="rect">
            <a:avLst/>
          </a:prstGeom>
        </p:spPr>
      </p:pic>
      <p:sp>
        <p:nvSpPr>
          <p:cNvPr id="121" name="Rectangle 2"/>
          <p:cNvSpPr txBox="1">
            <a:spLocks noChangeArrowheads="1"/>
          </p:cNvSpPr>
          <p:nvPr/>
        </p:nvSpPr>
        <p:spPr bwMode="auto">
          <a:xfrm>
            <a:off x="7472289" y="2220807"/>
            <a:ext cx="1391592" cy="1734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marL="1714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5143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2pPr>
            <a:lvl3pPr marL="8572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3pPr>
            <a:lvl4pPr marL="12001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4pPr>
            <a:lvl5pPr marL="15430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5pPr>
            <a:lvl6pPr marL="4572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6pPr>
            <a:lvl7pPr marL="9144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7pPr>
            <a:lvl8pPr marL="13716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8pPr>
            <a:lvl9pPr marL="18288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AU" sz="2000" b="1" kern="0" dirty="0" smtClean="0">
                <a:solidFill>
                  <a:schemeClr val="tx1"/>
                </a:solidFill>
              </a:rPr>
              <a:t>How many of these are there likely to be?</a:t>
            </a:r>
          </a:p>
        </p:txBody>
      </p:sp>
      <p:sp>
        <p:nvSpPr>
          <p:cNvPr id="122" name="Up Arrow 121"/>
          <p:cNvSpPr/>
          <p:nvPr/>
        </p:nvSpPr>
        <p:spPr>
          <a:xfrm rot="5400000">
            <a:off x="5385187" y="2768511"/>
            <a:ext cx="272776" cy="480209"/>
          </a:xfrm>
          <a:prstGeom prst="up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Oval 1"/>
          <p:cNvSpPr/>
          <p:nvPr/>
        </p:nvSpPr>
        <p:spPr>
          <a:xfrm>
            <a:off x="5096613" y="3724019"/>
            <a:ext cx="3169569" cy="158227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4" name="Rectangle 123"/>
          <p:cNvSpPr/>
          <p:nvPr/>
        </p:nvSpPr>
        <p:spPr>
          <a:xfrm>
            <a:off x="136075" y="4877046"/>
            <a:ext cx="24352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600" b="1" kern="0" dirty="0"/>
              <a:t>There are </a:t>
            </a:r>
            <a:r>
              <a:rPr lang="en-AU" sz="1600" b="1" kern="0" dirty="0" smtClean="0"/>
              <a:t>11 </a:t>
            </a:r>
            <a:r>
              <a:rPr lang="en-AU" sz="1600" b="1" kern="0" dirty="0"/>
              <a:t>million </a:t>
            </a:r>
            <a:r>
              <a:rPr lang="en-AU" sz="1600" b="1" kern="0" dirty="0" smtClean="0"/>
              <a:t>males</a:t>
            </a:r>
          </a:p>
          <a:p>
            <a:r>
              <a:rPr lang="en-AU" sz="1600" b="1" kern="0" dirty="0" smtClean="0"/>
              <a:t>in Australia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93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15432" y="1008339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2800" dirty="0" smtClean="0"/>
              <a:t>SELECT </a:t>
            </a:r>
            <a:r>
              <a:rPr lang="en-AU" sz="2800" dirty="0"/>
              <a:t>COUNT(surname) </a:t>
            </a:r>
          </a:p>
          <a:p>
            <a:r>
              <a:rPr lang="en-AU" sz="2800" dirty="0"/>
              <a:t>FROM men</a:t>
            </a:r>
          </a:p>
          <a:p>
            <a:r>
              <a:rPr lang="en-AU" sz="2800" dirty="0"/>
              <a:t>WHERE  </a:t>
            </a:r>
            <a:r>
              <a:rPr lang="en-AU" sz="2800" dirty="0" err="1"/>
              <a:t>iq</a:t>
            </a:r>
            <a:r>
              <a:rPr lang="en-AU" sz="2800" dirty="0"/>
              <a:t> &gt; 154</a:t>
            </a:r>
            <a:r>
              <a:rPr lang="en-AU" sz="2800" dirty="0" smtClean="0"/>
              <a:t>;</a:t>
            </a:r>
          </a:p>
          <a:p>
            <a:endParaRPr lang="en-AU" sz="2800" dirty="0"/>
          </a:p>
          <a:p>
            <a:endParaRPr lang="en-AU" sz="2800" dirty="0" smtClean="0"/>
          </a:p>
          <a:p>
            <a:endParaRPr lang="en-AU" sz="2800" dirty="0"/>
          </a:p>
          <a:p>
            <a:r>
              <a:rPr lang="en-AU" sz="2800" dirty="0"/>
              <a:t>SELECT COUNT(surname) </a:t>
            </a:r>
          </a:p>
          <a:p>
            <a:r>
              <a:rPr lang="en-AU" sz="2800" dirty="0"/>
              <a:t>FROM men</a:t>
            </a:r>
          </a:p>
          <a:p>
            <a:r>
              <a:rPr lang="en-AU" sz="2800" dirty="0"/>
              <a:t>WHERE  </a:t>
            </a:r>
            <a:r>
              <a:rPr lang="en-AU" sz="2800" dirty="0" err="1"/>
              <a:t>iq</a:t>
            </a:r>
            <a:r>
              <a:rPr lang="en-AU" sz="2800" dirty="0"/>
              <a:t> &gt; 153;</a:t>
            </a:r>
          </a:p>
        </p:txBody>
      </p:sp>
      <p:sp>
        <p:nvSpPr>
          <p:cNvPr id="6" name="Rectangle 5"/>
          <p:cNvSpPr/>
          <p:nvPr/>
        </p:nvSpPr>
        <p:spPr>
          <a:xfrm>
            <a:off x="4544405" y="1008339"/>
            <a:ext cx="162897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800" dirty="0" smtClean="0">
                <a:solidFill>
                  <a:srgbClr val="00B050"/>
                </a:solidFill>
              </a:rPr>
              <a:t>9 rows</a:t>
            </a:r>
          </a:p>
          <a:p>
            <a:r>
              <a:rPr lang="en-AU" sz="2800" dirty="0" smtClean="0">
                <a:solidFill>
                  <a:srgbClr val="00B050"/>
                </a:solidFill>
              </a:rPr>
              <a:t>0.00008%</a:t>
            </a:r>
            <a:endParaRPr lang="en-AU" sz="2800" dirty="0">
              <a:solidFill>
                <a:srgbClr val="00B05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402803" y="3572769"/>
            <a:ext cx="215405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800" dirty="0" smtClean="0">
                <a:solidFill>
                  <a:srgbClr val="00B050"/>
                </a:solidFill>
              </a:rPr>
              <a:t>137,488 rows</a:t>
            </a:r>
          </a:p>
          <a:p>
            <a:r>
              <a:rPr lang="en-AU" sz="2800" dirty="0" smtClean="0">
                <a:solidFill>
                  <a:srgbClr val="00B050"/>
                </a:solidFill>
              </a:rPr>
              <a:t>1.25%</a:t>
            </a:r>
            <a:endParaRPr lang="en-AU" sz="2800" dirty="0">
              <a:solidFill>
                <a:srgbClr val="00B05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4194" y="829512"/>
            <a:ext cx="1752923" cy="148884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5320" y="3232932"/>
            <a:ext cx="1104679" cy="1886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98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571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TextBox 5"/>
          <p:cNvSpPr txBox="1"/>
          <p:nvPr/>
        </p:nvSpPr>
        <p:spPr>
          <a:xfrm>
            <a:off x="92807" y="74506"/>
            <a:ext cx="1864686" cy="36933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AU" sz="2400" dirty="0" smtClean="0">
                <a:solidFill>
                  <a:srgbClr val="FF0000"/>
                </a:solidFill>
              </a:rPr>
              <a:t> </a:t>
            </a:r>
            <a:r>
              <a:rPr lang="en-AU" sz="2400" dirty="0" err="1" smtClean="0">
                <a:solidFill>
                  <a:srgbClr val="FF0000"/>
                </a:solidFill>
              </a:rPr>
              <a:t>OHarmony</a:t>
            </a:r>
            <a:endParaRPr lang="en-AU" sz="24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60320" y="4997019"/>
            <a:ext cx="2655147" cy="3084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endParaRPr lang="en-AU" dirty="0"/>
          </a:p>
        </p:txBody>
      </p:sp>
      <p:sp>
        <p:nvSpPr>
          <p:cNvPr id="11" name="TextBox 10"/>
          <p:cNvSpPr txBox="1"/>
          <p:nvPr/>
        </p:nvSpPr>
        <p:spPr>
          <a:xfrm>
            <a:off x="2586354" y="4438945"/>
            <a:ext cx="3082926" cy="3084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r>
              <a:rPr lang="en-AU" dirty="0" smtClean="0"/>
              <a:t>DEVELOPER</a:t>
            </a:r>
            <a:endParaRPr lang="en-AU" dirty="0"/>
          </a:p>
        </p:txBody>
      </p:sp>
      <p:sp>
        <p:nvSpPr>
          <p:cNvPr id="12" name="TextBox 11"/>
          <p:cNvSpPr txBox="1"/>
          <p:nvPr/>
        </p:nvSpPr>
        <p:spPr>
          <a:xfrm>
            <a:off x="2576613" y="3880872"/>
            <a:ext cx="629498" cy="3084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r>
              <a:rPr lang="en-AU" dirty="0" smtClean="0"/>
              <a:t>195</a:t>
            </a:r>
            <a:endParaRPr lang="en-AU" dirty="0"/>
          </a:p>
        </p:txBody>
      </p:sp>
      <p:sp>
        <p:nvSpPr>
          <p:cNvPr id="13" name="TextBox 12"/>
          <p:cNvSpPr txBox="1"/>
          <p:nvPr/>
        </p:nvSpPr>
        <p:spPr>
          <a:xfrm>
            <a:off x="2580853" y="3209002"/>
            <a:ext cx="887306" cy="3084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r>
              <a:rPr lang="en-AU" dirty="0" smtClean="0"/>
              <a:t>120,000</a:t>
            </a:r>
            <a:endParaRPr lang="en-AU" dirty="0"/>
          </a:p>
        </p:txBody>
      </p:sp>
      <p:sp>
        <p:nvSpPr>
          <p:cNvPr id="14" name="TextBox 13"/>
          <p:cNvSpPr txBox="1"/>
          <p:nvPr/>
        </p:nvSpPr>
        <p:spPr>
          <a:xfrm>
            <a:off x="2562436" y="2206653"/>
            <a:ext cx="479003" cy="3084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r>
              <a:rPr lang="en-AU" dirty="0" smtClean="0"/>
              <a:t>N</a:t>
            </a:r>
            <a:endParaRPr lang="en-AU" dirty="0"/>
          </a:p>
        </p:txBody>
      </p:sp>
      <p:sp>
        <p:nvSpPr>
          <p:cNvPr id="15" name="TextBox 14"/>
          <p:cNvSpPr txBox="1"/>
          <p:nvPr/>
        </p:nvSpPr>
        <p:spPr>
          <a:xfrm>
            <a:off x="2521691" y="1090507"/>
            <a:ext cx="597323" cy="3084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r>
              <a:rPr lang="en-AU" dirty="0" smtClean="0"/>
              <a:t>25</a:t>
            </a:r>
            <a:endParaRPr lang="en-AU" dirty="0"/>
          </a:p>
        </p:txBody>
      </p:sp>
      <p:sp>
        <p:nvSpPr>
          <p:cNvPr id="16" name="TextBox 15"/>
          <p:cNvSpPr txBox="1"/>
          <p:nvPr/>
        </p:nvSpPr>
        <p:spPr>
          <a:xfrm>
            <a:off x="591607" y="1090507"/>
            <a:ext cx="975360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Age From</a:t>
            </a:r>
            <a:endParaRPr lang="en-AU" dirty="0"/>
          </a:p>
        </p:txBody>
      </p:sp>
      <p:sp>
        <p:nvSpPr>
          <p:cNvPr id="17" name="TextBox 16"/>
          <p:cNvSpPr txBox="1"/>
          <p:nvPr/>
        </p:nvSpPr>
        <p:spPr>
          <a:xfrm>
            <a:off x="3576531" y="1090507"/>
            <a:ext cx="975360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Age To</a:t>
            </a:r>
            <a:endParaRPr lang="en-AU" dirty="0"/>
          </a:p>
        </p:txBody>
      </p:sp>
      <p:sp>
        <p:nvSpPr>
          <p:cNvPr id="18" name="TextBox 17"/>
          <p:cNvSpPr txBox="1"/>
          <p:nvPr/>
        </p:nvSpPr>
        <p:spPr>
          <a:xfrm>
            <a:off x="4406048" y="1090507"/>
            <a:ext cx="597323" cy="3084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r>
              <a:rPr lang="en-AU" dirty="0" smtClean="0"/>
              <a:t>30</a:t>
            </a:r>
            <a:endParaRPr lang="en-AU" dirty="0"/>
          </a:p>
        </p:txBody>
      </p:sp>
      <p:sp>
        <p:nvSpPr>
          <p:cNvPr id="20" name="TextBox 19"/>
          <p:cNvSpPr txBox="1"/>
          <p:nvPr/>
        </p:nvSpPr>
        <p:spPr>
          <a:xfrm>
            <a:off x="591607" y="1648580"/>
            <a:ext cx="975360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IQ (min)</a:t>
            </a:r>
            <a:endParaRPr lang="en-AU" dirty="0"/>
          </a:p>
        </p:txBody>
      </p:sp>
      <p:sp>
        <p:nvSpPr>
          <p:cNvPr id="21" name="TextBox 20"/>
          <p:cNvSpPr txBox="1"/>
          <p:nvPr/>
        </p:nvSpPr>
        <p:spPr>
          <a:xfrm>
            <a:off x="591607" y="2206653"/>
            <a:ext cx="975360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Married</a:t>
            </a:r>
            <a:endParaRPr lang="en-AU" dirty="0"/>
          </a:p>
        </p:txBody>
      </p:sp>
      <p:sp>
        <p:nvSpPr>
          <p:cNvPr id="22" name="TextBox 21"/>
          <p:cNvSpPr txBox="1"/>
          <p:nvPr/>
        </p:nvSpPr>
        <p:spPr>
          <a:xfrm>
            <a:off x="591607" y="2716932"/>
            <a:ext cx="975360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Smoker</a:t>
            </a:r>
            <a:endParaRPr lang="en-AU" dirty="0"/>
          </a:p>
        </p:txBody>
      </p:sp>
      <p:sp>
        <p:nvSpPr>
          <p:cNvPr id="28" name="TextBox 27"/>
          <p:cNvSpPr txBox="1"/>
          <p:nvPr/>
        </p:nvSpPr>
        <p:spPr>
          <a:xfrm>
            <a:off x="591607" y="4997019"/>
            <a:ext cx="975360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Eyes</a:t>
            </a:r>
            <a:endParaRPr lang="en-AU" dirty="0"/>
          </a:p>
        </p:txBody>
      </p:sp>
      <p:sp>
        <p:nvSpPr>
          <p:cNvPr id="29" name="TextBox 28"/>
          <p:cNvSpPr txBox="1"/>
          <p:nvPr/>
        </p:nvSpPr>
        <p:spPr>
          <a:xfrm>
            <a:off x="591607" y="3880872"/>
            <a:ext cx="1286299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Height From</a:t>
            </a:r>
            <a:endParaRPr lang="en-AU" dirty="0"/>
          </a:p>
        </p:txBody>
      </p:sp>
      <p:sp>
        <p:nvSpPr>
          <p:cNvPr id="30" name="TextBox 29"/>
          <p:cNvSpPr txBox="1"/>
          <p:nvPr/>
        </p:nvSpPr>
        <p:spPr>
          <a:xfrm>
            <a:off x="591607" y="3322799"/>
            <a:ext cx="1609726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Salary (min annual)</a:t>
            </a:r>
            <a:endParaRPr lang="en-AU" dirty="0"/>
          </a:p>
        </p:txBody>
      </p:sp>
      <p:sp>
        <p:nvSpPr>
          <p:cNvPr id="31" name="TextBox 30"/>
          <p:cNvSpPr txBox="1"/>
          <p:nvPr/>
        </p:nvSpPr>
        <p:spPr>
          <a:xfrm>
            <a:off x="2571009" y="1648580"/>
            <a:ext cx="597323" cy="3084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endParaRPr lang="en-AU" dirty="0"/>
          </a:p>
        </p:txBody>
      </p:sp>
      <p:sp>
        <p:nvSpPr>
          <p:cNvPr id="32" name="TextBox 31"/>
          <p:cNvSpPr txBox="1"/>
          <p:nvPr/>
        </p:nvSpPr>
        <p:spPr>
          <a:xfrm>
            <a:off x="2580852" y="2716932"/>
            <a:ext cx="479003" cy="3084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r>
              <a:rPr lang="en-AU" dirty="0" smtClean="0"/>
              <a:t>N</a:t>
            </a:r>
            <a:endParaRPr lang="en-AU" dirty="0"/>
          </a:p>
        </p:txBody>
      </p:sp>
      <p:sp>
        <p:nvSpPr>
          <p:cNvPr id="33" name="TextBox 32"/>
          <p:cNvSpPr txBox="1"/>
          <p:nvPr/>
        </p:nvSpPr>
        <p:spPr>
          <a:xfrm>
            <a:off x="4406048" y="3880872"/>
            <a:ext cx="629498" cy="308418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rtlCol="0">
            <a:spAutoFit/>
          </a:bodyPr>
          <a:lstStyle/>
          <a:p>
            <a:endParaRPr lang="en-AU" dirty="0"/>
          </a:p>
        </p:txBody>
      </p:sp>
      <p:sp>
        <p:nvSpPr>
          <p:cNvPr id="34" name="TextBox 33"/>
          <p:cNvSpPr txBox="1"/>
          <p:nvPr/>
        </p:nvSpPr>
        <p:spPr>
          <a:xfrm>
            <a:off x="3576531" y="3880872"/>
            <a:ext cx="945093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Height To</a:t>
            </a:r>
            <a:endParaRPr lang="en-AU" dirty="0"/>
          </a:p>
        </p:txBody>
      </p:sp>
      <p:sp>
        <p:nvSpPr>
          <p:cNvPr id="35" name="TextBox 34"/>
          <p:cNvSpPr txBox="1"/>
          <p:nvPr/>
        </p:nvSpPr>
        <p:spPr>
          <a:xfrm>
            <a:off x="591607" y="4438945"/>
            <a:ext cx="1727412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Preferred Job Type	</a:t>
            </a:r>
            <a:endParaRPr lang="en-AU" dirty="0"/>
          </a:p>
        </p:txBody>
      </p:sp>
      <p:sp>
        <p:nvSpPr>
          <p:cNvPr id="36" name="TextBox 35"/>
          <p:cNvSpPr txBox="1"/>
          <p:nvPr/>
        </p:nvSpPr>
        <p:spPr>
          <a:xfrm>
            <a:off x="7321973" y="4763826"/>
            <a:ext cx="1422400" cy="308418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  <a:sp3d extrusionH="57150">
              <a:bevelT w="57150" h="38100" prst="artDeco"/>
            </a:sp3d>
          </a:bodyPr>
          <a:lstStyle/>
          <a:p>
            <a:r>
              <a:rPr lang="en-AU" dirty="0" smtClean="0"/>
              <a:t>Search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0599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4464" y="345124"/>
            <a:ext cx="5883173" cy="520019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68772" y="1180208"/>
            <a:ext cx="225055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dirty="0" err="1" smtClean="0"/>
              <a:t>Oharmony</a:t>
            </a:r>
            <a:r>
              <a:rPr lang="en-AU" sz="2400" dirty="0" smtClean="0"/>
              <a:t> has provided </a:t>
            </a:r>
          </a:p>
          <a:p>
            <a:r>
              <a:rPr lang="en-AU" sz="2400" dirty="0" smtClean="0"/>
              <a:t>14 matches  in 14 locations</a:t>
            </a:r>
            <a:endParaRPr lang="en-AU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72" y="3250100"/>
            <a:ext cx="1817827" cy="179496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12924" y="5206745"/>
            <a:ext cx="152952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600" dirty="0" smtClean="0"/>
              <a:t>Poorly clustered</a:t>
            </a:r>
            <a:endParaRPr lang="en-AU" sz="1600" dirty="0"/>
          </a:p>
        </p:txBody>
      </p:sp>
    </p:spTree>
    <p:extLst>
      <p:ext uri="{BB962C8B-B14F-4D97-AF65-F5344CB8AC3E}">
        <p14:creationId xmlns:p14="http://schemas.microsoft.com/office/powerpoint/2010/main" val="14134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7440" y="225301"/>
            <a:ext cx="4926317" cy="504913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68772" y="1180208"/>
            <a:ext cx="225055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dirty="0" err="1" smtClean="0"/>
              <a:t>Oharmony</a:t>
            </a:r>
            <a:r>
              <a:rPr lang="en-AU" sz="2400" dirty="0" smtClean="0"/>
              <a:t> has provided </a:t>
            </a:r>
          </a:p>
          <a:p>
            <a:r>
              <a:rPr lang="en-AU" sz="2400" dirty="0" smtClean="0"/>
              <a:t>14 matches  in 2 locations</a:t>
            </a:r>
            <a:endParaRPr lang="en-AU" sz="2400" dirty="0"/>
          </a:p>
        </p:txBody>
      </p:sp>
      <p:sp>
        <p:nvSpPr>
          <p:cNvPr id="7" name="Rectangle 6"/>
          <p:cNvSpPr/>
          <p:nvPr/>
        </p:nvSpPr>
        <p:spPr>
          <a:xfrm>
            <a:off x="512924" y="5206745"/>
            <a:ext cx="13690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600" dirty="0" smtClean="0"/>
              <a:t>Well clustered</a:t>
            </a:r>
            <a:endParaRPr lang="en-AU" sz="1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448" y="2998544"/>
            <a:ext cx="1867205" cy="1532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01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Rectangle 3"/>
          <p:cNvSpPr/>
          <p:nvPr/>
        </p:nvSpPr>
        <p:spPr>
          <a:xfrm>
            <a:off x="1619694" y="182526"/>
            <a:ext cx="70706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dirty="0"/>
              <a:t>SELECT </a:t>
            </a:r>
            <a:r>
              <a:rPr lang="en-AU" sz="2400" dirty="0" smtClean="0"/>
              <a:t> </a:t>
            </a:r>
            <a:r>
              <a:rPr lang="en-AU" sz="2400" dirty="0" err="1" smtClean="0"/>
              <a:t>i.index_name</a:t>
            </a:r>
            <a:r>
              <a:rPr lang="en-AU" sz="2400" dirty="0"/>
              <a:t>,  </a:t>
            </a:r>
            <a:r>
              <a:rPr lang="en-AU" sz="2400" dirty="0" err="1"/>
              <a:t>i.distinct_keys</a:t>
            </a:r>
            <a:r>
              <a:rPr lang="en-AU" sz="2400" dirty="0"/>
              <a:t>, </a:t>
            </a:r>
            <a:r>
              <a:rPr lang="en-AU" sz="2400" dirty="0" err="1"/>
              <a:t>i.num_rows</a:t>
            </a:r>
            <a:r>
              <a:rPr lang="en-AU" sz="2400" dirty="0"/>
              <a:t>, </a:t>
            </a:r>
            <a:endParaRPr lang="en-AU" sz="2400" dirty="0" smtClean="0"/>
          </a:p>
          <a:p>
            <a:r>
              <a:rPr lang="en-AU" sz="2400" dirty="0"/>
              <a:t> </a:t>
            </a:r>
            <a:r>
              <a:rPr lang="en-AU" sz="2400" dirty="0" smtClean="0"/>
              <a:t>              </a:t>
            </a:r>
            <a:r>
              <a:rPr lang="en-AU" sz="2400" dirty="0" err="1" smtClean="0"/>
              <a:t>i.clustering_factor</a:t>
            </a:r>
            <a:r>
              <a:rPr lang="en-AU" sz="2400" dirty="0"/>
              <a:t>, </a:t>
            </a:r>
            <a:r>
              <a:rPr lang="en-AU" sz="2400" dirty="0" err="1"/>
              <a:t>t.blocks</a:t>
            </a:r>
            <a:endParaRPr lang="en-AU" sz="2400" dirty="0"/>
          </a:p>
          <a:p>
            <a:r>
              <a:rPr lang="en-AU" sz="2400" dirty="0"/>
              <a:t>FROM </a:t>
            </a:r>
            <a:r>
              <a:rPr lang="en-AU" sz="2400" dirty="0" smtClean="0"/>
              <a:t>  </a:t>
            </a:r>
            <a:r>
              <a:rPr lang="en-AU" sz="2400" dirty="0" err="1" smtClean="0"/>
              <a:t>user_indexes</a:t>
            </a:r>
            <a:r>
              <a:rPr lang="en-AU" sz="2400" dirty="0" smtClean="0"/>
              <a:t> </a:t>
            </a:r>
            <a:r>
              <a:rPr lang="en-AU" sz="2400" dirty="0" err="1"/>
              <a:t>i</a:t>
            </a:r>
            <a:r>
              <a:rPr lang="en-AU" sz="2400" dirty="0"/>
              <a:t>, </a:t>
            </a:r>
            <a:r>
              <a:rPr lang="en-AU" sz="2400" dirty="0" err="1"/>
              <a:t>user_tables</a:t>
            </a:r>
            <a:r>
              <a:rPr lang="en-AU" sz="2400" dirty="0"/>
              <a:t> t</a:t>
            </a:r>
          </a:p>
          <a:p>
            <a:r>
              <a:rPr lang="en-AU" sz="2400" dirty="0"/>
              <a:t>WHERE </a:t>
            </a:r>
            <a:r>
              <a:rPr lang="en-AU" sz="2400" dirty="0" err="1"/>
              <a:t>t.table_name</a:t>
            </a:r>
            <a:r>
              <a:rPr lang="en-AU" sz="2400" dirty="0"/>
              <a:t> = </a:t>
            </a:r>
            <a:r>
              <a:rPr lang="en-AU" sz="2400" dirty="0" err="1"/>
              <a:t>i.table_name</a:t>
            </a:r>
            <a:endParaRPr lang="en-AU" sz="2400" dirty="0"/>
          </a:p>
          <a:p>
            <a:r>
              <a:rPr lang="en-AU" sz="2400" dirty="0"/>
              <a:t>AND </a:t>
            </a:r>
            <a:r>
              <a:rPr lang="en-AU" sz="2400" dirty="0" smtClean="0"/>
              <a:t>     </a:t>
            </a:r>
            <a:r>
              <a:rPr lang="en-AU" sz="2400" dirty="0" err="1" smtClean="0"/>
              <a:t>t.table_name</a:t>
            </a:r>
            <a:r>
              <a:rPr lang="en-AU" sz="2400" dirty="0" smtClean="0"/>
              <a:t> </a:t>
            </a:r>
            <a:r>
              <a:rPr lang="en-AU" sz="2400" dirty="0"/>
              <a:t>= </a:t>
            </a:r>
            <a:r>
              <a:rPr lang="en-AU" sz="2400" dirty="0" smtClean="0"/>
              <a:t>'MEN</a:t>
            </a:r>
            <a:r>
              <a:rPr lang="en-AU" sz="2400" dirty="0"/>
              <a:t>'</a:t>
            </a:r>
            <a:r>
              <a:rPr lang="en-AU" sz="2400" dirty="0" smtClean="0"/>
              <a:t>;</a:t>
            </a:r>
            <a:endParaRPr lang="en-AU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10" y="2649058"/>
            <a:ext cx="8324979" cy="2397864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70884" y="3334411"/>
            <a:ext cx="8832111" cy="33736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777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67" y="77528"/>
            <a:ext cx="9093865" cy="4941039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3459125" y="2379364"/>
            <a:ext cx="2395869" cy="33736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248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81" y="66674"/>
            <a:ext cx="8818064" cy="5164544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3374065" y="2306375"/>
            <a:ext cx="2395869" cy="33736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Rounded Rectangle 5"/>
          <p:cNvSpPr/>
          <p:nvPr/>
        </p:nvSpPr>
        <p:spPr>
          <a:xfrm>
            <a:off x="689354" y="333413"/>
            <a:ext cx="2395869" cy="33736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8180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</p:txBody>
      </p:sp>
      <p:sp>
        <p:nvSpPr>
          <p:cNvPr id="3" name="Rectangle 2"/>
          <p:cNvSpPr/>
          <p:nvPr/>
        </p:nvSpPr>
        <p:spPr>
          <a:xfrm>
            <a:off x="1586047" y="435013"/>
            <a:ext cx="6992555" cy="52629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dirty="0" smtClean="0"/>
              <a:t>CREATE TABLE men2</a:t>
            </a:r>
          </a:p>
          <a:p>
            <a:r>
              <a:rPr lang="en-AU" sz="2400" dirty="0" smtClean="0"/>
              <a:t>AS  SELECT * FROM men</a:t>
            </a:r>
          </a:p>
          <a:p>
            <a:r>
              <a:rPr lang="en-AU" sz="2400" dirty="0" smtClean="0"/>
              <a:t>ORDER BY IQ;</a:t>
            </a:r>
          </a:p>
          <a:p>
            <a:endParaRPr lang="en-AU" sz="2400" dirty="0"/>
          </a:p>
          <a:p>
            <a:r>
              <a:rPr lang="en-AU" sz="2400" dirty="0"/>
              <a:t>CREATE INDEX MEN2_IQ_N4 ON men2(</a:t>
            </a:r>
            <a:r>
              <a:rPr lang="en-AU" sz="2400" dirty="0" err="1"/>
              <a:t>iq</a:t>
            </a:r>
            <a:r>
              <a:rPr lang="en-AU" sz="2400" dirty="0" smtClean="0"/>
              <a:t>);</a:t>
            </a:r>
          </a:p>
          <a:p>
            <a:endParaRPr lang="en-AU" sz="2400" dirty="0"/>
          </a:p>
          <a:p>
            <a:r>
              <a:rPr lang="en-AU" sz="2400" dirty="0"/>
              <a:t>begin</a:t>
            </a:r>
          </a:p>
          <a:p>
            <a:r>
              <a:rPr lang="en-AU" sz="2400" dirty="0" err="1"/>
              <a:t>dbms_stats.gather_table_stats</a:t>
            </a:r>
            <a:r>
              <a:rPr lang="en-AU" sz="2400" dirty="0"/>
              <a:t>(</a:t>
            </a:r>
            <a:r>
              <a:rPr lang="en-AU" sz="2400" dirty="0" err="1"/>
              <a:t>ownname</a:t>
            </a:r>
            <a:r>
              <a:rPr lang="en-AU" sz="2400" dirty="0"/>
              <a:t>=&gt;'AUSOUG',</a:t>
            </a:r>
          </a:p>
          <a:p>
            <a:r>
              <a:rPr lang="en-AU" sz="2400" dirty="0" err="1"/>
              <a:t>tabname</a:t>
            </a:r>
            <a:r>
              <a:rPr lang="en-AU" sz="2400" dirty="0"/>
              <a:t>=&gt;'MEN2', </a:t>
            </a:r>
            <a:r>
              <a:rPr lang="en-AU" sz="2400" dirty="0" err="1"/>
              <a:t>estimate_percent</a:t>
            </a:r>
            <a:r>
              <a:rPr lang="en-AU" sz="2400" dirty="0"/>
              <a:t> =&gt; null, </a:t>
            </a:r>
            <a:endParaRPr lang="en-AU" sz="2400" dirty="0" smtClean="0"/>
          </a:p>
          <a:p>
            <a:r>
              <a:rPr lang="en-AU" sz="2400" dirty="0" smtClean="0"/>
              <a:t>cascade</a:t>
            </a:r>
            <a:r>
              <a:rPr lang="en-AU" sz="2400" dirty="0"/>
              <a:t>=&gt;true,</a:t>
            </a:r>
          </a:p>
          <a:p>
            <a:r>
              <a:rPr lang="en-AU" sz="2400" dirty="0" err="1"/>
              <a:t>method_opt</a:t>
            </a:r>
            <a:r>
              <a:rPr lang="en-AU" sz="2400" dirty="0"/>
              <a:t> =&gt; </a:t>
            </a:r>
          </a:p>
          <a:p>
            <a:r>
              <a:rPr lang="en-AU" sz="2400" dirty="0"/>
              <a:t>'for all columns size 1   for columns size 2000 </a:t>
            </a:r>
            <a:r>
              <a:rPr lang="en-AU" sz="2400" dirty="0" err="1"/>
              <a:t>iq</a:t>
            </a:r>
            <a:r>
              <a:rPr lang="en-AU" sz="2400" dirty="0"/>
              <a:t> ' );</a:t>
            </a:r>
          </a:p>
          <a:p>
            <a:r>
              <a:rPr lang="en-AU" sz="2400" dirty="0"/>
              <a:t>end;</a:t>
            </a:r>
            <a:endParaRPr lang="en-AU" sz="2400" dirty="0" smtClean="0"/>
          </a:p>
          <a:p>
            <a:endParaRPr lang="en-AU" sz="2400" dirty="0"/>
          </a:p>
        </p:txBody>
      </p:sp>
      <p:sp>
        <p:nvSpPr>
          <p:cNvPr id="4" name="Rounded Rectangle 3"/>
          <p:cNvSpPr/>
          <p:nvPr/>
        </p:nvSpPr>
        <p:spPr>
          <a:xfrm>
            <a:off x="1495838" y="1218980"/>
            <a:ext cx="2395869" cy="33736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569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Rectangle 3"/>
          <p:cNvSpPr/>
          <p:nvPr/>
        </p:nvSpPr>
        <p:spPr>
          <a:xfrm>
            <a:off x="1619694" y="182526"/>
            <a:ext cx="70706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dirty="0"/>
              <a:t>SELECT </a:t>
            </a:r>
            <a:r>
              <a:rPr lang="en-AU" sz="2400" dirty="0" smtClean="0"/>
              <a:t> </a:t>
            </a:r>
            <a:r>
              <a:rPr lang="en-AU" sz="2400" dirty="0" err="1" smtClean="0"/>
              <a:t>i.distinct_keys</a:t>
            </a:r>
            <a:r>
              <a:rPr lang="en-AU" sz="2400" dirty="0"/>
              <a:t>, </a:t>
            </a:r>
            <a:r>
              <a:rPr lang="en-AU" sz="2400" dirty="0" err="1"/>
              <a:t>i.num_rows</a:t>
            </a:r>
            <a:r>
              <a:rPr lang="en-AU" sz="2400" dirty="0"/>
              <a:t>, </a:t>
            </a:r>
            <a:endParaRPr lang="en-AU" sz="2400" dirty="0" smtClean="0"/>
          </a:p>
          <a:p>
            <a:r>
              <a:rPr lang="en-AU" sz="2400" dirty="0"/>
              <a:t> </a:t>
            </a:r>
            <a:r>
              <a:rPr lang="en-AU" sz="2400" dirty="0" smtClean="0"/>
              <a:t>              </a:t>
            </a:r>
            <a:r>
              <a:rPr lang="en-AU" sz="2400" dirty="0" err="1" smtClean="0"/>
              <a:t>i.clustering_factor</a:t>
            </a:r>
            <a:r>
              <a:rPr lang="en-AU" sz="2400" dirty="0"/>
              <a:t>, </a:t>
            </a:r>
            <a:r>
              <a:rPr lang="en-AU" sz="2400" dirty="0" err="1"/>
              <a:t>t.blocks</a:t>
            </a:r>
            <a:endParaRPr lang="en-AU" sz="2400" dirty="0"/>
          </a:p>
          <a:p>
            <a:r>
              <a:rPr lang="en-AU" sz="2400" dirty="0"/>
              <a:t>FROM </a:t>
            </a:r>
            <a:r>
              <a:rPr lang="en-AU" sz="2400" dirty="0" smtClean="0"/>
              <a:t>  </a:t>
            </a:r>
            <a:r>
              <a:rPr lang="en-AU" sz="2400" dirty="0" err="1" smtClean="0"/>
              <a:t>user_indexes</a:t>
            </a:r>
            <a:r>
              <a:rPr lang="en-AU" sz="2400" dirty="0" smtClean="0"/>
              <a:t> </a:t>
            </a:r>
            <a:r>
              <a:rPr lang="en-AU" sz="2400" dirty="0" err="1"/>
              <a:t>i</a:t>
            </a:r>
            <a:r>
              <a:rPr lang="en-AU" sz="2400" dirty="0"/>
              <a:t>, </a:t>
            </a:r>
            <a:r>
              <a:rPr lang="en-AU" sz="2400" dirty="0" err="1"/>
              <a:t>user_tables</a:t>
            </a:r>
            <a:r>
              <a:rPr lang="en-AU" sz="2400" dirty="0"/>
              <a:t> t</a:t>
            </a:r>
          </a:p>
          <a:p>
            <a:r>
              <a:rPr lang="en-AU" sz="2400" dirty="0"/>
              <a:t>WHERE </a:t>
            </a:r>
            <a:r>
              <a:rPr lang="en-AU" sz="2400" dirty="0" err="1"/>
              <a:t>t.table_name</a:t>
            </a:r>
            <a:r>
              <a:rPr lang="en-AU" sz="2400" dirty="0"/>
              <a:t> = </a:t>
            </a:r>
            <a:r>
              <a:rPr lang="en-AU" sz="2400" dirty="0" err="1"/>
              <a:t>i.table_name</a:t>
            </a:r>
            <a:endParaRPr lang="en-AU" sz="2400" dirty="0"/>
          </a:p>
          <a:p>
            <a:r>
              <a:rPr lang="en-AU" sz="2400" dirty="0"/>
              <a:t>AND </a:t>
            </a:r>
            <a:r>
              <a:rPr lang="en-AU" sz="2400" dirty="0" smtClean="0"/>
              <a:t>     </a:t>
            </a:r>
            <a:r>
              <a:rPr lang="en-AU" sz="2400" dirty="0" err="1" smtClean="0"/>
              <a:t>i.index_name</a:t>
            </a:r>
            <a:r>
              <a:rPr lang="en-AU" sz="2400" dirty="0" smtClean="0"/>
              <a:t> </a:t>
            </a:r>
            <a:r>
              <a:rPr lang="en-AU" sz="2400" dirty="0"/>
              <a:t>= </a:t>
            </a:r>
            <a:r>
              <a:rPr lang="en-AU" sz="2400" dirty="0" smtClean="0"/>
              <a:t>'MEN2_IQ_N4';</a:t>
            </a:r>
            <a:endParaRPr lang="en-AU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048" y="2780192"/>
            <a:ext cx="8473903" cy="9624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2521" y="3706172"/>
            <a:ext cx="2389870" cy="31224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966952" y="3679862"/>
            <a:ext cx="106618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600" b="1" dirty="0" smtClean="0"/>
              <a:t>previously</a:t>
            </a:r>
            <a:endParaRPr lang="en-AU" b="1" dirty="0"/>
          </a:p>
        </p:txBody>
      </p:sp>
      <p:sp>
        <p:nvSpPr>
          <p:cNvPr id="7" name="Rounded Rectangle 6"/>
          <p:cNvSpPr/>
          <p:nvPr/>
        </p:nvSpPr>
        <p:spPr>
          <a:xfrm>
            <a:off x="4372491" y="2739387"/>
            <a:ext cx="4638056" cy="154593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927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65" y="51944"/>
            <a:ext cx="8695180" cy="5306865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3317358" y="2249668"/>
            <a:ext cx="2395869" cy="33736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Rounded Rectangle 3"/>
          <p:cNvSpPr/>
          <p:nvPr/>
        </p:nvSpPr>
        <p:spPr>
          <a:xfrm>
            <a:off x="3163311" y="4507659"/>
            <a:ext cx="2674021" cy="33736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3001" y="2685117"/>
            <a:ext cx="1705274" cy="23950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342597" y="2608792"/>
            <a:ext cx="1066189" cy="338554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AU" sz="1600" b="1" dirty="0" smtClean="0"/>
              <a:t>previously</a:t>
            </a:r>
            <a:endParaRPr lang="en-AU" b="1" dirty="0"/>
          </a:p>
        </p:txBody>
      </p:sp>
      <p:sp>
        <p:nvSpPr>
          <p:cNvPr id="8" name="Rounded Rectangle 7"/>
          <p:cNvSpPr/>
          <p:nvPr/>
        </p:nvSpPr>
        <p:spPr>
          <a:xfrm>
            <a:off x="3687236" y="2638873"/>
            <a:ext cx="2931043" cy="337366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47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/>
        </p:nvSpPr>
        <p:spPr>
          <a:xfrm>
            <a:off x="3094875" y="72912"/>
            <a:ext cx="5757578" cy="55690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315634" y="2750911"/>
            <a:ext cx="2401525" cy="1183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marL="1714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5143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2pPr>
            <a:lvl3pPr marL="8572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3pPr>
            <a:lvl4pPr marL="12001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4pPr>
            <a:lvl5pPr marL="15430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5pPr>
            <a:lvl6pPr marL="4572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6pPr>
            <a:lvl7pPr marL="9144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7pPr>
            <a:lvl8pPr marL="13716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8pPr>
            <a:lvl9pPr marL="18288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9pPr>
          </a:lstStyle>
          <a:p>
            <a:pPr marL="0" indent="0" algn="l" eaLnBrk="1" hangingPunct="1">
              <a:buFont typeface="Arial" panose="020B0604020202020204" pitchFamily="34" charset="0"/>
              <a:buNone/>
            </a:pPr>
            <a:r>
              <a:rPr lang="en-AU" sz="2000" b="1" kern="0" dirty="0" smtClean="0">
                <a:solidFill>
                  <a:schemeClr val="tx1"/>
                </a:solidFill>
              </a:rPr>
              <a:t>The attribute Married has two distinct values Yes or No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511" y="2169499"/>
            <a:ext cx="1553178" cy="155317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814" y="2007153"/>
            <a:ext cx="2400387" cy="1903265"/>
          </a:xfrm>
          <a:prstGeom prst="rect">
            <a:avLst/>
          </a:prstGeom>
        </p:spPr>
      </p:pic>
      <p:cxnSp>
        <p:nvCxnSpPr>
          <p:cNvPr id="15" name="Straight Connector 14"/>
          <p:cNvCxnSpPr>
            <a:endCxn id="12" idx="4"/>
          </p:cNvCxnSpPr>
          <p:nvPr/>
        </p:nvCxnSpPr>
        <p:spPr>
          <a:xfrm>
            <a:off x="5956430" y="72912"/>
            <a:ext cx="17234" cy="556907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4064524" y="1464818"/>
            <a:ext cx="5421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600" b="1" kern="0" dirty="0" smtClean="0"/>
              <a:t>50%</a:t>
            </a:r>
            <a:endParaRPr lang="en-AU" dirty="0"/>
          </a:p>
        </p:txBody>
      </p:sp>
      <p:sp>
        <p:nvSpPr>
          <p:cNvPr id="21" name="Rectangle 20"/>
          <p:cNvSpPr/>
          <p:nvPr/>
        </p:nvSpPr>
        <p:spPr>
          <a:xfrm>
            <a:off x="6922873" y="1456891"/>
            <a:ext cx="5421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600" b="1" kern="0" dirty="0" smtClean="0"/>
              <a:t>50%</a:t>
            </a:r>
            <a:endParaRPr lang="en-AU" dirty="0"/>
          </a:p>
        </p:txBody>
      </p:sp>
      <p:sp>
        <p:nvSpPr>
          <p:cNvPr id="23" name="Rectangle 2"/>
          <p:cNvSpPr txBox="1">
            <a:spLocks noChangeArrowheads="1"/>
          </p:cNvSpPr>
          <p:nvPr/>
        </p:nvSpPr>
        <p:spPr bwMode="auto">
          <a:xfrm>
            <a:off x="315634" y="3937284"/>
            <a:ext cx="2401525" cy="899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marL="1714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5143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2pPr>
            <a:lvl3pPr marL="8572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3pPr>
            <a:lvl4pPr marL="12001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4pPr>
            <a:lvl5pPr marL="15430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5pPr>
            <a:lvl6pPr marL="4572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6pPr>
            <a:lvl7pPr marL="9144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7pPr>
            <a:lvl8pPr marL="13716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8pPr>
            <a:lvl9pPr marL="18288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9pPr>
          </a:lstStyle>
          <a:p>
            <a:pPr marL="0" indent="0" algn="l" eaLnBrk="1" hangingPunct="1">
              <a:buFont typeface="Arial" panose="020B0604020202020204" pitchFamily="34" charset="0"/>
              <a:buNone/>
            </a:pPr>
            <a:r>
              <a:rPr lang="en-AU" sz="2000" b="1" kern="0" dirty="0">
                <a:solidFill>
                  <a:schemeClr val="tx1"/>
                </a:solidFill>
              </a:rPr>
              <a:t>W</a:t>
            </a:r>
            <a:r>
              <a:rPr lang="en-AU" sz="2000" b="1" kern="0" dirty="0" smtClean="0">
                <a:solidFill>
                  <a:schemeClr val="tx1"/>
                </a:solidFill>
              </a:rPr>
              <a:t>e assume 50% of each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315634" y="1077347"/>
            <a:ext cx="2458293" cy="90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lnSpcReduction="10000"/>
          </a:bodyPr>
          <a:lstStyle>
            <a:lvl1pPr marL="1714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5143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2pPr>
            <a:lvl3pPr marL="8572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3pPr>
            <a:lvl4pPr marL="12001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4pPr>
            <a:lvl5pPr marL="15430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5pPr>
            <a:lvl6pPr marL="4572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6pPr>
            <a:lvl7pPr marL="9144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7pPr>
            <a:lvl8pPr marL="13716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8pPr>
            <a:lvl9pPr marL="18288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9pPr>
          </a:lstStyle>
          <a:p>
            <a:pPr marL="0" indent="0" algn="l" eaLnBrk="1" hangingPunct="1">
              <a:buFont typeface="Arial" panose="020B0604020202020204" pitchFamily="34" charset="0"/>
              <a:buNone/>
            </a:pPr>
            <a:r>
              <a:rPr lang="en-AU" sz="2000" b="1" kern="0" dirty="0" smtClean="0">
                <a:solidFill>
                  <a:schemeClr val="tx1"/>
                </a:solidFill>
              </a:rPr>
              <a:t>How many people satisfy the criteria Married = ‘N’?</a:t>
            </a:r>
          </a:p>
        </p:txBody>
      </p:sp>
      <p:sp>
        <p:nvSpPr>
          <p:cNvPr id="11" name="Rectangle 2"/>
          <p:cNvSpPr txBox="1">
            <a:spLocks noGrp="1" noChangeArrowheads="1"/>
          </p:cNvSpPr>
          <p:nvPr>
            <p:ph idx="1"/>
          </p:nvPr>
        </p:nvSpPr>
        <p:spPr bwMode="auto">
          <a:xfrm>
            <a:off x="315634" y="1989104"/>
            <a:ext cx="2579133" cy="75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lbertus (W1)" pitchFamily="34" charset="0"/>
              </a:defRPr>
            </a:lvl9pPr>
          </a:lstStyle>
          <a:p>
            <a:pPr marL="0" indent="0" algn="l" eaLnBrk="1" hangingPunct="1">
              <a:buNone/>
            </a:pPr>
            <a:r>
              <a:rPr lang="en-AU" sz="2000" b="1" kern="0" dirty="0" smtClean="0">
                <a:solidFill>
                  <a:schemeClr val="tx1"/>
                </a:solidFill>
              </a:rPr>
              <a:t>There are 11 million males in Australia</a:t>
            </a: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315634" y="4840338"/>
            <a:ext cx="4231429" cy="8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1714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5143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2pPr>
            <a:lvl3pPr marL="8572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3pPr>
            <a:lvl4pPr marL="12001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4pPr>
            <a:lvl5pPr marL="15430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5pPr>
            <a:lvl6pPr marL="4572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6pPr>
            <a:lvl7pPr marL="9144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7pPr>
            <a:lvl8pPr marL="13716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8pPr>
            <a:lvl9pPr marL="18288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9pPr>
          </a:lstStyle>
          <a:p>
            <a:pPr marL="0" indent="0" algn="l" eaLnBrk="1" hangingPunct="1">
              <a:buFont typeface="Arial" panose="020B0604020202020204" pitchFamily="34" charset="0"/>
              <a:buNone/>
            </a:pPr>
            <a:r>
              <a:rPr lang="en-AU" sz="2000" b="1" kern="0" dirty="0" smtClean="0">
                <a:solidFill>
                  <a:schemeClr val="tx1"/>
                </a:solidFill>
              </a:rPr>
              <a:t>Number of Unmarried males is 11,000,000/2 = 5,500,000</a:t>
            </a:r>
          </a:p>
        </p:txBody>
      </p:sp>
    </p:spTree>
    <p:extLst>
      <p:ext uri="{BB962C8B-B14F-4D97-AF65-F5344CB8AC3E}">
        <p14:creationId xmlns:p14="http://schemas.microsoft.com/office/powerpoint/2010/main" val="394062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AU" dirty="0" smtClean="0"/>
          </a:p>
          <a:p>
            <a:endParaRPr lang="en-AU" dirty="0"/>
          </a:p>
        </p:txBody>
      </p:sp>
      <p:sp>
        <p:nvSpPr>
          <p:cNvPr id="3" name="Rectangle 2"/>
          <p:cNvSpPr/>
          <p:nvPr/>
        </p:nvSpPr>
        <p:spPr>
          <a:xfrm>
            <a:off x="2791070" y="2345341"/>
            <a:ext cx="32403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3600" dirty="0" smtClean="0"/>
              <a:t>Optimizer Mode</a:t>
            </a:r>
            <a:endParaRPr lang="en-AU" sz="3600" dirty="0"/>
          </a:p>
        </p:txBody>
      </p:sp>
    </p:spTree>
    <p:extLst>
      <p:ext uri="{BB962C8B-B14F-4D97-AF65-F5344CB8AC3E}">
        <p14:creationId xmlns:p14="http://schemas.microsoft.com/office/powerpoint/2010/main" val="163579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AU" dirty="0" smtClean="0"/>
          </a:p>
          <a:p>
            <a:endParaRPr lang="en-AU" dirty="0"/>
          </a:p>
        </p:txBody>
      </p:sp>
      <p:pic>
        <p:nvPicPr>
          <p:cNvPr id="5" name="firstrow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"/>
            <a:ext cx="9151056" cy="571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0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AU" dirty="0" smtClean="0"/>
          </a:p>
          <a:p>
            <a:endParaRPr lang="en-AU" dirty="0"/>
          </a:p>
        </p:txBody>
      </p:sp>
      <p:pic>
        <p:nvPicPr>
          <p:cNvPr id="4" name="allrow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"/>
            <a:ext cx="9151056" cy="5784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215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AU" dirty="0" smtClean="0"/>
          </a:p>
          <a:p>
            <a:endParaRPr lang="en-AU" dirty="0"/>
          </a:p>
        </p:txBody>
      </p:sp>
      <p:sp>
        <p:nvSpPr>
          <p:cNvPr id="3" name="Rectangle 2"/>
          <p:cNvSpPr/>
          <p:nvPr/>
        </p:nvSpPr>
        <p:spPr>
          <a:xfrm>
            <a:off x="210902" y="2260280"/>
            <a:ext cx="32403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3600" dirty="0" smtClean="0"/>
              <a:t>Optimizer Mode</a:t>
            </a:r>
            <a:endParaRPr lang="en-AU" sz="3600" dirty="0"/>
          </a:p>
        </p:txBody>
      </p:sp>
      <p:sp>
        <p:nvSpPr>
          <p:cNvPr id="4" name="Rectangle 3"/>
          <p:cNvSpPr/>
          <p:nvPr/>
        </p:nvSpPr>
        <p:spPr>
          <a:xfrm>
            <a:off x="5123145" y="3494013"/>
            <a:ext cx="18829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3600" dirty="0" err="1" smtClean="0"/>
              <a:t>All_Rows</a:t>
            </a:r>
            <a:endParaRPr lang="en-AU" sz="3600" dirty="0"/>
          </a:p>
        </p:txBody>
      </p:sp>
      <p:sp>
        <p:nvSpPr>
          <p:cNvPr id="5" name="Rectangle 4"/>
          <p:cNvSpPr/>
          <p:nvPr/>
        </p:nvSpPr>
        <p:spPr>
          <a:xfrm>
            <a:off x="5123145" y="1361312"/>
            <a:ext cx="22032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3600" dirty="0" err="1" smtClean="0"/>
              <a:t>First_Rows</a:t>
            </a:r>
            <a:endParaRPr lang="en-AU" sz="3600" dirty="0"/>
          </a:p>
        </p:txBody>
      </p:sp>
      <p:sp>
        <p:nvSpPr>
          <p:cNvPr id="6" name="Right Arrow 5"/>
          <p:cNvSpPr/>
          <p:nvPr/>
        </p:nvSpPr>
        <p:spPr>
          <a:xfrm rot="20151194">
            <a:off x="3568776" y="2175993"/>
            <a:ext cx="1672856" cy="24428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Right Arrow 6"/>
          <p:cNvSpPr/>
          <p:nvPr/>
        </p:nvSpPr>
        <p:spPr>
          <a:xfrm rot="12039837" flipH="1">
            <a:off x="3581290" y="3037213"/>
            <a:ext cx="1672856" cy="24428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5296" y="518797"/>
            <a:ext cx="1752923" cy="148884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6422" y="2922217"/>
            <a:ext cx="1104679" cy="188694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992461" y="167536"/>
            <a:ext cx="20657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dirty="0" smtClean="0"/>
              <a:t>Tends towards:</a:t>
            </a: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81374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AU" dirty="0" smtClean="0"/>
          </a:p>
          <a:p>
            <a:endParaRPr lang="en-AU" dirty="0"/>
          </a:p>
        </p:txBody>
      </p:sp>
      <p:sp>
        <p:nvSpPr>
          <p:cNvPr id="3" name="Rectangle 2"/>
          <p:cNvSpPr/>
          <p:nvPr/>
        </p:nvSpPr>
        <p:spPr>
          <a:xfrm>
            <a:off x="2068057" y="1710919"/>
            <a:ext cx="5672445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800" dirty="0"/>
              <a:t>SELECT id, surname, </a:t>
            </a:r>
            <a:r>
              <a:rPr lang="en-AU" sz="2800" dirty="0" err="1"/>
              <a:t>firstname</a:t>
            </a:r>
            <a:endParaRPr lang="en-AU" sz="2800" dirty="0"/>
          </a:p>
          <a:p>
            <a:r>
              <a:rPr lang="en-AU" sz="2800" dirty="0"/>
              <a:t>FROM   men</a:t>
            </a:r>
          </a:p>
          <a:p>
            <a:r>
              <a:rPr lang="en-AU" sz="2800" dirty="0"/>
              <a:t>WHERE married = 'N' </a:t>
            </a:r>
          </a:p>
          <a:p>
            <a:r>
              <a:rPr lang="en-AU" sz="2800" dirty="0"/>
              <a:t>AND   </a:t>
            </a:r>
            <a:r>
              <a:rPr lang="en-AU" sz="2800" dirty="0" err="1"/>
              <a:t>age_range</a:t>
            </a:r>
            <a:r>
              <a:rPr lang="en-AU" sz="2800" dirty="0"/>
              <a:t> = '25-29' </a:t>
            </a:r>
          </a:p>
          <a:p>
            <a:r>
              <a:rPr lang="en-AU" sz="2800" dirty="0"/>
              <a:t>AND   height = 188</a:t>
            </a:r>
          </a:p>
          <a:p>
            <a:r>
              <a:rPr lang="en-AU" sz="2800" dirty="0"/>
              <a:t>AND   </a:t>
            </a:r>
            <a:r>
              <a:rPr lang="en-AU" sz="2800" dirty="0" err="1"/>
              <a:t>iq</a:t>
            </a:r>
            <a:r>
              <a:rPr lang="en-AU" sz="2800" dirty="0"/>
              <a:t> = 120 </a:t>
            </a:r>
          </a:p>
          <a:p>
            <a:r>
              <a:rPr lang="en-AU" sz="2800" dirty="0"/>
              <a:t>AND   job = 'DBA';</a:t>
            </a:r>
            <a:endParaRPr lang="en-AU" sz="28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1992037" y="0"/>
            <a:ext cx="46216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800" b="1" dirty="0" smtClean="0"/>
              <a:t>Bitmap indexes</a:t>
            </a:r>
          </a:p>
        </p:txBody>
      </p:sp>
    </p:spTree>
    <p:extLst>
      <p:ext uri="{BB962C8B-B14F-4D97-AF65-F5344CB8AC3E}">
        <p14:creationId xmlns:p14="http://schemas.microsoft.com/office/powerpoint/2010/main" val="252051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30942" y="957886"/>
            <a:ext cx="7886700" cy="3626115"/>
          </a:xfrm>
        </p:spPr>
        <p:txBody>
          <a:bodyPr/>
          <a:lstStyle/>
          <a:p>
            <a:pPr marL="0" indent="0">
              <a:buNone/>
            </a:pPr>
            <a:endParaRPr lang="en-AU" dirty="0" smtClean="0"/>
          </a:p>
          <a:p>
            <a:endParaRPr lang="en-AU" dirty="0"/>
          </a:p>
        </p:txBody>
      </p:sp>
      <p:sp>
        <p:nvSpPr>
          <p:cNvPr id="6" name="Rectangle 5"/>
          <p:cNvSpPr/>
          <p:nvPr/>
        </p:nvSpPr>
        <p:spPr>
          <a:xfrm>
            <a:off x="1410791" y="260012"/>
            <a:ext cx="46216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800" b="1" dirty="0" smtClean="0">
                <a:solidFill>
                  <a:srgbClr val="00B050"/>
                </a:solidFill>
              </a:rPr>
              <a:t>With Bitmap indexes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219" y="1531240"/>
            <a:ext cx="8133131" cy="4129386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944860" y="3334410"/>
            <a:ext cx="3518401" cy="941027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Rounded Rectangle 8"/>
          <p:cNvSpPr/>
          <p:nvPr/>
        </p:nvSpPr>
        <p:spPr>
          <a:xfrm>
            <a:off x="316313" y="1727209"/>
            <a:ext cx="5343082" cy="650232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888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AU" dirty="0" smtClean="0"/>
          </a:p>
          <a:p>
            <a:endParaRPr lang="en-AU" dirty="0"/>
          </a:p>
        </p:txBody>
      </p:sp>
      <p:sp>
        <p:nvSpPr>
          <p:cNvPr id="3" name="Rectangle 2"/>
          <p:cNvSpPr/>
          <p:nvPr/>
        </p:nvSpPr>
        <p:spPr>
          <a:xfrm>
            <a:off x="4166215" y="2703291"/>
            <a:ext cx="707245" cy="3084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 smtClean="0"/>
              <a:t>Sorting</a:t>
            </a: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499" y="2620739"/>
            <a:ext cx="8845001" cy="272389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73821" y="1150310"/>
            <a:ext cx="46216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800" dirty="0" smtClean="0"/>
              <a:t>With B*Tree indexes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59876" y="3243475"/>
            <a:ext cx="3268452" cy="941027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Rectangle 7"/>
          <p:cNvSpPr/>
          <p:nvPr/>
        </p:nvSpPr>
        <p:spPr>
          <a:xfrm>
            <a:off x="5389379" y="190603"/>
            <a:ext cx="344323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1800" dirty="0" smtClean="0"/>
              <a:t>SELECT id, surname, </a:t>
            </a:r>
            <a:r>
              <a:rPr lang="en-AU" sz="1800" dirty="0" err="1" smtClean="0"/>
              <a:t>firstname</a:t>
            </a:r>
            <a:endParaRPr lang="en-AU" sz="1800" dirty="0" smtClean="0"/>
          </a:p>
          <a:p>
            <a:r>
              <a:rPr lang="en-AU" sz="1800" dirty="0" smtClean="0"/>
              <a:t>FROM   men</a:t>
            </a:r>
          </a:p>
          <a:p>
            <a:r>
              <a:rPr lang="en-AU" sz="1800" dirty="0" smtClean="0"/>
              <a:t>WHERE married = 'N' </a:t>
            </a:r>
          </a:p>
          <a:p>
            <a:r>
              <a:rPr lang="en-AU" sz="1800" dirty="0" smtClean="0"/>
              <a:t>AND </a:t>
            </a:r>
            <a:r>
              <a:rPr lang="en-AU" sz="1800" dirty="0" err="1" smtClean="0"/>
              <a:t>age_range</a:t>
            </a:r>
            <a:r>
              <a:rPr lang="en-AU" sz="1800" dirty="0" smtClean="0"/>
              <a:t> </a:t>
            </a:r>
            <a:r>
              <a:rPr lang="en-AU" sz="1800" dirty="0"/>
              <a:t>= </a:t>
            </a:r>
            <a:r>
              <a:rPr lang="en-AU" sz="1800" dirty="0" smtClean="0"/>
              <a:t>'25-29‘</a:t>
            </a:r>
          </a:p>
          <a:p>
            <a:r>
              <a:rPr lang="en-AU" sz="1800" dirty="0" smtClean="0"/>
              <a:t>AND height = 188</a:t>
            </a:r>
          </a:p>
          <a:p>
            <a:r>
              <a:rPr lang="en-AU" sz="1800" dirty="0" smtClean="0"/>
              <a:t>AND </a:t>
            </a:r>
            <a:r>
              <a:rPr lang="en-AU" sz="1800" dirty="0" err="1" smtClean="0"/>
              <a:t>iq</a:t>
            </a:r>
            <a:r>
              <a:rPr lang="en-AU" sz="1800" dirty="0" smtClean="0"/>
              <a:t> = 120 </a:t>
            </a:r>
          </a:p>
          <a:p>
            <a:r>
              <a:rPr lang="en-AU" sz="1800" dirty="0" smtClean="0"/>
              <a:t>AND job= 'DBA';</a:t>
            </a:r>
          </a:p>
        </p:txBody>
      </p:sp>
    </p:spTree>
    <p:extLst>
      <p:ext uri="{BB962C8B-B14F-4D97-AF65-F5344CB8AC3E}">
        <p14:creationId xmlns:p14="http://schemas.microsoft.com/office/powerpoint/2010/main" val="66256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20977" y="1960221"/>
            <a:ext cx="2310809" cy="12759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Rectangle 5"/>
          <p:cNvSpPr/>
          <p:nvPr/>
        </p:nvSpPr>
        <p:spPr>
          <a:xfrm>
            <a:off x="3219405" y="4210779"/>
            <a:ext cx="3703674" cy="12759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Rectangle 6"/>
          <p:cNvSpPr/>
          <p:nvPr/>
        </p:nvSpPr>
        <p:spPr>
          <a:xfrm>
            <a:off x="5994503" y="1960221"/>
            <a:ext cx="2310809" cy="12759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ight Arrow 10"/>
          <p:cNvSpPr/>
          <p:nvPr/>
        </p:nvSpPr>
        <p:spPr>
          <a:xfrm rot="5400000">
            <a:off x="2312466" y="1414596"/>
            <a:ext cx="666307" cy="346968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" name="Right Arrow 11"/>
          <p:cNvSpPr/>
          <p:nvPr/>
        </p:nvSpPr>
        <p:spPr>
          <a:xfrm rot="5400000">
            <a:off x="6816754" y="1445795"/>
            <a:ext cx="666307" cy="346968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Right Arrow 13"/>
          <p:cNvSpPr/>
          <p:nvPr/>
        </p:nvSpPr>
        <p:spPr>
          <a:xfrm>
            <a:off x="2457224" y="4675248"/>
            <a:ext cx="666307" cy="346968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Rectangle 14"/>
          <p:cNvSpPr/>
          <p:nvPr/>
        </p:nvSpPr>
        <p:spPr>
          <a:xfrm>
            <a:off x="2138148" y="922234"/>
            <a:ext cx="25792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800" dirty="0"/>
              <a:t>a</a:t>
            </a:r>
            <a:r>
              <a:rPr lang="en-AU" sz="1800" dirty="0" smtClean="0"/>
              <a:t>ccess conditions </a:t>
            </a:r>
          </a:p>
          <a:p>
            <a:r>
              <a:rPr lang="en-AU" sz="1800" dirty="0"/>
              <a:t> </a:t>
            </a:r>
            <a:r>
              <a:rPr lang="en-AU" sz="1800" dirty="0" smtClean="0"/>
              <a:t>             </a:t>
            </a:r>
            <a:r>
              <a:rPr lang="en-AU" sz="1800" dirty="0"/>
              <a:t>n</a:t>
            </a:r>
            <a:r>
              <a:rPr lang="en-AU" sz="1800" dirty="0" smtClean="0"/>
              <a:t>umber of rows? </a:t>
            </a:r>
          </a:p>
          <a:p>
            <a:r>
              <a:rPr lang="en-AU" sz="1800" dirty="0"/>
              <a:t> </a:t>
            </a:r>
            <a:r>
              <a:rPr lang="en-AU" sz="1800" dirty="0" smtClean="0"/>
              <a:t>             access method?</a:t>
            </a:r>
            <a:endParaRPr lang="en-AU" sz="1800" dirty="0"/>
          </a:p>
        </p:txBody>
      </p:sp>
      <p:sp>
        <p:nvSpPr>
          <p:cNvPr id="18" name="Rectangle 17"/>
          <p:cNvSpPr/>
          <p:nvPr/>
        </p:nvSpPr>
        <p:spPr>
          <a:xfrm>
            <a:off x="481854" y="3839099"/>
            <a:ext cx="25792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800" dirty="0"/>
              <a:t>a</a:t>
            </a:r>
            <a:r>
              <a:rPr lang="en-AU" sz="1800" dirty="0" smtClean="0"/>
              <a:t>ccess conditions </a:t>
            </a:r>
          </a:p>
          <a:p>
            <a:r>
              <a:rPr lang="en-AU" sz="1800" dirty="0"/>
              <a:t> </a:t>
            </a:r>
            <a:r>
              <a:rPr lang="en-AU" sz="1800" dirty="0" smtClean="0"/>
              <a:t>             </a:t>
            </a:r>
            <a:r>
              <a:rPr lang="en-AU" sz="1800" dirty="0"/>
              <a:t>n</a:t>
            </a:r>
            <a:r>
              <a:rPr lang="en-AU" sz="1800" dirty="0" smtClean="0"/>
              <a:t>umber of rows? </a:t>
            </a:r>
          </a:p>
          <a:p>
            <a:r>
              <a:rPr lang="en-AU" sz="1800" dirty="0"/>
              <a:t> </a:t>
            </a:r>
            <a:r>
              <a:rPr lang="en-AU" sz="1800" dirty="0" smtClean="0"/>
              <a:t>             access method?</a:t>
            </a:r>
            <a:endParaRPr lang="en-AU" sz="1800" dirty="0"/>
          </a:p>
        </p:txBody>
      </p:sp>
      <p:sp>
        <p:nvSpPr>
          <p:cNvPr id="19" name="Rectangle 18"/>
          <p:cNvSpPr/>
          <p:nvPr/>
        </p:nvSpPr>
        <p:spPr>
          <a:xfrm>
            <a:off x="6681794" y="922234"/>
            <a:ext cx="25792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800" dirty="0"/>
              <a:t>a</a:t>
            </a:r>
            <a:r>
              <a:rPr lang="en-AU" sz="1800" dirty="0" smtClean="0"/>
              <a:t>ccess conditions </a:t>
            </a:r>
          </a:p>
          <a:p>
            <a:r>
              <a:rPr lang="en-AU" sz="1800" dirty="0"/>
              <a:t> </a:t>
            </a:r>
            <a:r>
              <a:rPr lang="en-AU" sz="1800" dirty="0" smtClean="0"/>
              <a:t>             </a:t>
            </a:r>
            <a:r>
              <a:rPr lang="en-AU" sz="1800" dirty="0"/>
              <a:t>n</a:t>
            </a:r>
            <a:r>
              <a:rPr lang="en-AU" sz="1800" dirty="0" smtClean="0"/>
              <a:t>umber of rows? </a:t>
            </a:r>
          </a:p>
          <a:p>
            <a:r>
              <a:rPr lang="en-AU" sz="1800" dirty="0"/>
              <a:t> </a:t>
            </a:r>
            <a:r>
              <a:rPr lang="en-AU" sz="1800" dirty="0" smtClean="0"/>
              <a:t>             access method?</a:t>
            </a:r>
            <a:endParaRPr lang="en-AU" sz="1800" dirty="0"/>
          </a:p>
        </p:txBody>
      </p:sp>
      <p:grpSp>
        <p:nvGrpSpPr>
          <p:cNvPr id="3" name="Group 2"/>
          <p:cNvGrpSpPr/>
          <p:nvPr/>
        </p:nvGrpSpPr>
        <p:grpSpPr>
          <a:xfrm>
            <a:off x="2591144" y="2498938"/>
            <a:ext cx="5001157" cy="1576947"/>
            <a:chOff x="2591144" y="2498938"/>
            <a:chExt cx="5001157" cy="1576947"/>
          </a:xfrm>
        </p:grpSpPr>
        <p:sp>
          <p:nvSpPr>
            <p:cNvPr id="4" name="Left-Right Arrow 3"/>
            <p:cNvSpPr/>
            <p:nvPr/>
          </p:nvSpPr>
          <p:spPr>
            <a:xfrm rot="2258135">
              <a:off x="2591144" y="3599221"/>
              <a:ext cx="1338445" cy="215494"/>
            </a:xfrm>
            <a:prstGeom prst="leftRight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" name="Left-Right Arrow 7"/>
            <p:cNvSpPr/>
            <p:nvPr/>
          </p:nvSpPr>
          <p:spPr>
            <a:xfrm rot="8817171">
              <a:off x="6253856" y="3624873"/>
              <a:ext cx="1338445" cy="215494"/>
            </a:xfrm>
            <a:prstGeom prst="leftRight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" name="Left-Right Arrow 8"/>
            <p:cNvSpPr/>
            <p:nvPr/>
          </p:nvSpPr>
          <p:spPr>
            <a:xfrm>
              <a:off x="3954351" y="2498938"/>
              <a:ext cx="1962179" cy="190492"/>
            </a:xfrm>
            <a:prstGeom prst="leftRight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3599189" y="3152555"/>
              <a:ext cx="3562787" cy="923330"/>
            </a:xfrm>
            <a:prstGeom prst="rect">
              <a:avLst/>
            </a:prstGeom>
            <a:ln w="19050"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AU" sz="1800" dirty="0" smtClean="0"/>
                <a:t>Identify each join path</a:t>
              </a:r>
            </a:p>
            <a:p>
              <a:r>
                <a:rPr lang="en-AU" sz="1800" dirty="0"/>
                <a:t>How many rows am I likely to </a:t>
              </a:r>
              <a:r>
                <a:rPr lang="en-AU" sz="1800" dirty="0" smtClean="0"/>
                <a:t>get?</a:t>
              </a:r>
              <a:endParaRPr lang="en-AU" sz="1800" dirty="0"/>
            </a:p>
            <a:p>
              <a:r>
                <a:rPr lang="en-AU" sz="1800" dirty="0" smtClean="0"/>
                <a:t>What </a:t>
              </a:r>
              <a:r>
                <a:rPr lang="en-AU" sz="1800" dirty="0"/>
                <a:t>is the best join </a:t>
              </a:r>
              <a:r>
                <a:rPr lang="en-AU" sz="1800" dirty="0" smtClean="0"/>
                <a:t>method?</a:t>
              </a:r>
            </a:p>
          </p:txBody>
        </p:sp>
      </p:grpSp>
      <p:sp>
        <p:nvSpPr>
          <p:cNvPr id="16" name="Rectangle 15"/>
          <p:cNvSpPr/>
          <p:nvPr/>
        </p:nvSpPr>
        <p:spPr>
          <a:xfrm>
            <a:off x="1498912" y="15831"/>
            <a:ext cx="652031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dirty="0" smtClean="0"/>
              <a:t>All I have talked about so far is Access to one table </a:t>
            </a:r>
          </a:p>
          <a:p>
            <a:r>
              <a:rPr lang="en-AU" sz="2400" dirty="0" smtClean="0"/>
              <a:t>– how does it </a:t>
            </a:r>
            <a:r>
              <a:rPr lang="en-AU" sz="2400" b="1" dirty="0" smtClean="0"/>
              <a:t>JOIN</a:t>
            </a:r>
            <a:r>
              <a:rPr lang="en-AU" sz="2400" dirty="0" smtClean="0"/>
              <a:t> them together ?</a:t>
            </a: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4179796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03498" y="1119962"/>
            <a:ext cx="2310809" cy="12759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6" name="Rectangle 5"/>
          <p:cNvSpPr/>
          <p:nvPr/>
        </p:nvSpPr>
        <p:spPr>
          <a:xfrm>
            <a:off x="3001926" y="3370520"/>
            <a:ext cx="3703674" cy="12759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Rectangle 6"/>
          <p:cNvSpPr/>
          <p:nvPr/>
        </p:nvSpPr>
        <p:spPr>
          <a:xfrm>
            <a:off x="5777024" y="1119962"/>
            <a:ext cx="2310809" cy="12759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Right Arrow 3"/>
          <p:cNvSpPr/>
          <p:nvPr/>
        </p:nvSpPr>
        <p:spPr>
          <a:xfrm rot="2489515">
            <a:off x="2988713" y="2753216"/>
            <a:ext cx="1338445" cy="215494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Left Arrow 7"/>
          <p:cNvSpPr/>
          <p:nvPr/>
        </p:nvSpPr>
        <p:spPr>
          <a:xfrm rot="8073661">
            <a:off x="5347042" y="2754429"/>
            <a:ext cx="1338445" cy="215494"/>
          </a:xfrm>
          <a:prstGeom prst="lef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ight Arrow 10"/>
          <p:cNvSpPr/>
          <p:nvPr/>
        </p:nvSpPr>
        <p:spPr>
          <a:xfrm rot="5400000">
            <a:off x="2094987" y="574337"/>
            <a:ext cx="666307" cy="346968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" name="Right Arrow 11"/>
          <p:cNvSpPr/>
          <p:nvPr/>
        </p:nvSpPr>
        <p:spPr>
          <a:xfrm rot="5400000">
            <a:off x="6599275" y="605536"/>
            <a:ext cx="666307" cy="346968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Right Arrow 13"/>
          <p:cNvSpPr/>
          <p:nvPr/>
        </p:nvSpPr>
        <p:spPr>
          <a:xfrm>
            <a:off x="2239745" y="3834989"/>
            <a:ext cx="666307" cy="346968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Rectangle 14"/>
          <p:cNvSpPr/>
          <p:nvPr/>
        </p:nvSpPr>
        <p:spPr>
          <a:xfrm>
            <a:off x="1920669" y="81975"/>
            <a:ext cx="25792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800" dirty="0"/>
              <a:t>a</a:t>
            </a:r>
            <a:r>
              <a:rPr lang="en-AU" sz="1800" dirty="0" smtClean="0"/>
              <a:t>ccess conditions </a:t>
            </a:r>
          </a:p>
          <a:p>
            <a:r>
              <a:rPr lang="en-AU" sz="1800" dirty="0"/>
              <a:t> </a:t>
            </a:r>
            <a:r>
              <a:rPr lang="en-AU" sz="1800" dirty="0" smtClean="0"/>
              <a:t>             </a:t>
            </a:r>
            <a:r>
              <a:rPr lang="en-AU" sz="1800" dirty="0"/>
              <a:t>n</a:t>
            </a:r>
            <a:r>
              <a:rPr lang="en-AU" sz="1800" dirty="0" smtClean="0"/>
              <a:t>umber of rows? </a:t>
            </a:r>
          </a:p>
          <a:p>
            <a:r>
              <a:rPr lang="en-AU" sz="1800" dirty="0"/>
              <a:t> </a:t>
            </a:r>
            <a:r>
              <a:rPr lang="en-AU" sz="1800" dirty="0" smtClean="0"/>
              <a:t>             access method?</a:t>
            </a:r>
            <a:endParaRPr lang="en-AU" sz="1800" dirty="0"/>
          </a:p>
        </p:txBody>
      </p:sp>
      <p:sp>
        <p:nvSpPr>
          <p:cNvPr id="18" name="Rectangle 17"/>
          <p:cNvSpPr/>
          <p:nvPr/>
        </p:nvSpPr>
        <p:spPr>
          <a:xfrm>
            <a:off x="264375" y="2998840"/>
            <a:ext cx="25792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800" dirty="0"/>
              <a:t>a</a:t>
            </a:r>
            <a:r>
              <a:rPr lang="en-AU" sz="1800" dirty="0" smtClean="0"/>
              <a:t>ccess conditions </a:t>
            </a:r>
          </a:p>
          <a:p>
            <a:r>
              <a:rPr lang="en-AU" sz="1800" dirty="0"/>
              <a:t> </a:t>
            </a:r>
            <a:r>
              <a:rPr lang="en-AU" sz="1800" dirty="0" smtClean="0"/>
              <a:t>             </a:t>
            </a:r>
            <a:r>
              <a:rPr lang="en-AU" sz="1800" dirty="0"/>
              <a:t>n</a:t>
            </a:r>
            <a:r>
              <a:rPr lang="en-AU" sz="1800" dirty="0" smtClean="0"/>
              <a:t>umber of rows? </a:t>
            </a:r>
          </a:p>
          <a:p>
            <a:r>
              <a:rPr lang="en-AU" sz="1800" dirty="0"/>
              <a:t> </a:t>
            </a:r>
            <a:r>
              <a:rPr lang="en-AU" sz="1800" dirty="0" smtClean="0"/>
              <a:t>             access method?</a:t>
            </a:r>
            <a:endParaRPr lang="en-AU" sz="1800" dirty="0"/>
          </a:p>
        </p:txBody>
      </p:sp>
      <p:sp>
        <p:nvSpPr>
          <p:cNvPr id="19" name="Rectangle 18"/>
          <p:cNvSpPr/>
          <p:nvPr/>
        </p:nvSpPr>
        <p:spPr>
          <a:xfrm>
            <a:off x="6464315" y="81975"/>
            <a:ext cx="25792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800" dirty="0"/>
              <a:t>a</a:t>
            </a:r>
            <a:r>
              <a:rPr lang="en-AU" sz="1800" dirty="0" smtClean="0"/>
              <a:t>ccess conditions </a:t>
            </a:r>
          </a:p>
          <a:p>
            <a:r>
              <a:rPr lang="en-AU" sz="1800" dirty="0"/>
              <a:t> </a:t>
            </a:r>
            <a:r>
              <a:rPr lang="en-AU" sz="1800" dirty="0" smtClean="0"/>
              <a:t>             </a:t>
            </a:r>
            <a:r>
              <a:rPr lang="en-AU" sz="1800" dirty="0"/>
              <a:t>n</a:t>
            </a:r>
            <a:r>
              <a:rPr lang="en-AU" sz="1800" dirty="0" smtClean="0"/>
              <a:t>umber of rows? </a:t>
            </a:r>
          </a:p>
          <a:p>
            <a:r>
              <a:rPr lang="en-AU" sz="1800" dirty="0"/>
              <a:t> </a:t>
            </a:r>
            <a:r>
              <a:rPr lang="en-AU" sz="1800" dirty="0" smtClean="0"/>
              <a:t>             access method?</a:t>
            </a:r>
            <a:endParaRPr lang="en-AU" sz="1800" dirty="0"/>
          </a:p>
        </p:txBody>
      </p:sp>
      <p:sp>
        <p:nvSpPr>
          <p:cNvPr id="3" name="Donut 2"/>
          <p:cNvSpPr/>
          <p:nvPr/>
        </p:nvSpPr>
        <p:spPr>
          <a:xfrm>
            <a:off x="2027274" y="1261730"/>
            <a:ext cx="974652" cy="881261"/>
          </a:xfrm>
          <a:prstGeom prst="don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extBox 4"/>
          <p:cNvSpPr txBox="1"/>
          <p:nvPr/>
        </p:nvSpPr>
        <p:spPr>
          <a:xfrm>
            <a:off x="1618983" y="1569259"/>
            <a:ext cx="30168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AU" sz="1800" dirty="0" smtClean="0"/>
              <a:t>1</a:t>
            </a:r>
            <a:endParaRPr lang="en-AU" sz="1800" dirty="0"/>
          </a:p>
        </p:txBody>
      </p:sp>
      <p:sp>
        <p:nvSpPr>
          <p:cNvPr id="16" name="TextBox 15"/>
          <p:cNvSpPr txBox="1"/>
          <p:nvPr/>
        </p:nvSpPr>
        <p:spPr>
          <a:xfrm>
            <a:off x="3812834" y="3831068"/>
            <a:ext cx="30168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AU" sz="1800" dirty="0" smtClean="0"/>
              <a:t>2</a:t>
            </a:r>
            <a:endParaRPr lang="en-AU" sz="1800" dirty="0"/>
          </a:p>
        </p:txBody>
      </p:sp>
      <p:sp>
        <p:nvSpPr>
          <p:cNvPr id="17" name="TextBox 16"/>
          <p:cNvSpPr txBox="1"/>
          <p:nvPr/>
        </p:nvSpPr>
        <p:spPr>
          <a:xfrm>
            <a:off x="6244855" y="1569259"/>
            <a:ext cx="30168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AU" sz="1800" dirty="0" smtClean="0"/>
              <a:t>3</a:t>
            </a:r>
            <a:endParaRPr lang="en-AU" sz="1800" dirty="0"/>
          </a:p>
        </p:txBody>
      </p:sp>
    </p:spTree>
    <p:extLst>
      <p:ext uri="{BB962C8B-B14F-4D97-AF65-F5344CB8AC3E}">
        <p14:creationId xmlns:p14="http://schemas.microsoft.com/office/powerpoint/2010/main" val="3586676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6 L 0.26163 0.37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73" y="18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163 0.3775 L 0.49479 -0.0080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49" y="-19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6" grpId="0" animBg="1"/>
      <p:bldP spid="17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17493" y="1097997"/>
            <a:ext cx="2310809" cy="12759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6" name="Rectangle 5"/>
          <p:cNvSpPr/>
          <p:nvPr/>
        </p:nvSpPr>
        <p:spPr>
          <a:xfrm>
            <a:off x="3001926" y="3370520"/>
            <a:ext cx="3703674" cy="12759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Rectangle 6"/>
          <p:cNvSpPr/>
          <p:nvPr/>
        </p:nvSpPr>
        <p:spPr>
          <a:xfrm>
            <a:off x="5777024" y="1119962"/>
            <a:ext cx="2310809" cy="12759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Left Arrow 3"/>
          <p:cNvSpPr/>
          <p:nvPr/>
        </p:nvSpPr>
        <p:spPr>
          <a:xfrm rot="2489515">
            <a:off x="2988713" y="2753216"/>
            <a:ext cx="1338445" cy="215494"/>
          </a:xfrm>
          <a:prstGeom prst="lef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Right Arrow 8"/>
          <p:cNvSpPr/>
          <p:nvPr/>
        </p:nvSpPr>
        <p:spPr>
          <a:xfrm>
            <a:off x="3736872" y="1658679"/>
            <a:ext cx="1962179" cy="19049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ight Arrow 10"/>
          <p:cNvSpPr/>
          <p:nvPr/>
        </p:nvSpPr>
        <p:spPr>
          <a:xfrm rot="5400000">
            <a:off x="2094987" y="574337"/>
            <a:ext cx="666307" cy="346968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" name="Right Arrow 11"/>
          <p:cNvSpPr/>
          <p:nvPr/>
        </p:nvSpPr>
        <p:spPr>
          <a:xfrm rot="5400000">
            <a:off x="6599275" y="605536"/>
            <a:ext cx="666307" cy="346968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Right Arrow 13"/>
          <p:cNvSpPr/>
          <p:nvPr/>
        </p:nvSpPr>
        <p:spPr>
          <a:xfrm>
            <a:off x="2239745" y="3834989"/>
            <a:ext cx="666307" cy="346968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Rectangle 14"/>
          <p:cNvSpPr/>
          <p:nvPr/>
        </p:nvSpPr>
        <p:spPr>
          <a:xfrm>
            <a:off x="1920669" y="81975"/>
            <a:ext cx="25792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800" dirty="0"/>
              <a:t>a</a:t>
            </a:r>
            <a:r>
              <a:rPr lang="en-AU" sz="1800" dirty="0" smtClean="0"/>
              <a:t>ccess conditions </a:t>
            </a:r>
          </a:p>
          <a:p>
            <a:r>
              <a:rPr lang="en-AU" sz="1800" dirty="0"/>
              <a:t> </a:t>
            </a:r>
            <a:r>
              <a:rPr lang="en-AU" sz="1800" dirty="0" smtClean="0"/>
              <a:t>             </a:t>
            </a:r>
            <a:r>
              <a:rPr lang="en-AU" sz="1800" dirty="0"/>
              <a:t>n</a:t>
            </a:r>
            <a:r>
              <a:rPr lang="en-AU" sz="1800" dirty="0" smtClean="0"/>
              <a:t>umber of rows? </a:t>
            </a:r>
          </a:p>
          <a:p>
            <a:r>
              <a:rPr lang="en-AU" sz="1800" dirty="0"/>
              <a:t> </a:t>
            </a:r>
            <a:r>
              <a:rPr lang="en-AU" sz="1800" dirty="0" smtClean="0"/>
              <a:t>             access method?</a:t>
            </a:r>
            <a:endParaRPr lang="en-AU" sz="1800" dirty="0"/>
          </a:p>
        </p:txBody>
      </p:sp>
      <p:sp>
        <p:nvSpPr>
          <p:cNvPr id="18" name="Rectangle 17"/>
          <p:cNvSpPr/>
          <p:nvPr/>
        </p:nvSpPr>
        <p:spPr>
          <a:xfrm>
            <a:off x="264375" y="2998840"/>
            <a:ext cx="25792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800" dirty="0"/>
              <a:t>a</a:t>
            </a:r>
            <a:r>
              <a:rPr lang="en-AU" sz="1800" dirty="0" smtClean="0"/>
              <a:t>ccess conditions </a:t>
            </a:r>
          </a:p>
          <a:p>
            <a:r>
              <a:rPr lang="en-AU" sz="1800" dirty="0"/>
              <a:t> </a:t>
            </a:r>
            <a:r>
              <a:rPr lang="en-AU" sz="1800" dirty="0" smtClean="0"/>
              <a:t>             </a:t>
            </a:r>
            <a:r>
              <a:rPr lang="en-AU" sz="1800" dirty="0"/>
              <a:t>n</a:t>
            </a:r>
            <a:r>
              <a:rPr lang="en-AU" sz="1800" dirty="0" smtClean="0"/>
              <a:t>umber of rows? </a:t>
            </a:r>
          </a:p>
          <a:p>
            <a:r>
              <a:rPr lang="en-AU" sz="1800" dirty="0"/>
              <a:t> </a:t>
            </a:r>
            <a:r>
              <a:rPr lang="en-AU" sz="1800" dirty="0" smtClean="0"/>
              <a:t>             access method?</a:t>
            </a:r>
            <a:endParaRPr lang="en-AU" sz="1800" dirty="0"/>
          </a:p>
        </p:txBody>
      </p:sp>
      <p:sp>
        <p:nvSpPr>
          <p:cNvPr id="19" name="Rectangle 18"/>
          <p:cNvSpPr/>
          <p:nvPr/>
        </p:nvSpPr>
        <p:spPr>
          <a:xfrm>
            <a:off x="6464315" y="81975"/>
            <a:ext cx="25792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800" dirty="0"/>
              <a:t>a</a:t>
            </a:r>
            <a:r>
              <a:rPr lang="en-AU" sz="1800" dirty="0" smtClean="0"/>
              <a:t>ccess conditions </a:t>
            </a:r>
          </a:p>
          <a:p>
            <a:r>
              <a:rPr lang="en-AU" sz="1800" dirty="0"/>
              <a:t> </a:t>
            </a:r>
            <a:r>
              <a:rPr lang="en-AU" sz="1800" dirty="0" smtClean="0"/>
              <a:t>             </a:t>
            </a:r>
            <a:r>
              <a:rPr lang="en-AU" sz="1800" dirty="0"/>
              <a:t>n</a:t>
            </a:r>
            <a:r>
              <a:rPr lang="en-AU" sz="1800" dirty="0" smtClean="0"/>
              <a:t>umber of rows? </a:t>
            </a:r>
          </a:p>
          <a:p>
            <a:r>
              <a:rPr lang="en-AU" sz="1800" dirty="0"/>
              <a:t> </a:t>
            </a:r>
            <a:r>
              <a:rPr lang="en-AU" sz="1800" dirty="0" smtClean="0"/>
              <a:t>             access method?</a:t>
            </a:r>
            <a:endParaRPr lang="en-AU" sz="1800" dirty="0"/>
          </a:p>
        </p:txBody>
      </p:sp>
      <p:sp>
        <p:nvSpPr>
          <p:cNvPr id="3" name="Donut 2"/>
          <p:cNvSpPr/>
          <p:nvPr/>
        </p:nvSpPr>
        <p:spPr>
          <a:xfrm>
            <a:off x="4506001" y="3616790"/>
            <a:ext cx="974652" cy="881261"/>
          </a:xfrm>
          <a:prstGeom prst="don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extBox 4"/>
          <p:cNvSpPr txBox="1"/>
          <p:nvPr/>
        </p:nvSpPr>
        <p:spPr>
          <a:xfrm>
            <a:off x="3844732" y="3872755"/>
            <a:ext cx="30168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AU" sz="1800" dirty="0" smtClean="0"/>
              <a:t>1</a:t>
            </a:r>
            <a:endParaRPr lang="en-AU" sz="1800" dirty="0"/>
          </a:p>
        </p:txBody>
      </p:sp>
      <p:sp>
        <p:nvSpPr>
          <p:cNvPr id="16" name="TextBox 15"/>
          <p:cNvSpPr txBox="1"/>
          <p:nvPr/>
        </p:nvSpPr>
        <p:spPr>
          <a:xfrm>
            <a:off x="1708351" y="1569259"/>
            <a:ext cx="30168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AU" sz="1800" dirty="0" smtClean="0"/>
              <a:t>2</a:t>
            </a:r>
            <a:endParaRPr lang="en-AU" sz="1800" dirty="0"/>
          </a:p>
        </p:txBody>
      </p:sp>
      <p:sp>
        <p:nvSpPr>
          <p:cNvPr id="17" name="TextBox 16"/>
          <p:cNvSpPr txBox="1"/>
          <p:nvPr/>
        </p:nvSpPr>
        <p:spPr>
          <a:xfrm>
            <a:off x="6244855" y="1569259"/>
            <a:ext cx="30168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AU" sz="1800" dirty="0" smtClean="0"/>
              <a:t>3</a:t>
            </a:r>
            <a:endParaRPr lang="en-AU" sz="1800" dirty="0"/>
          </a:p>
        </p:txBody>
      </p:sp>
    </p:spTree>
    <p:extLst>
      <p:ext uri="{BB962C8B-B14F-4D97-AF65-F5344CB8AC3E}">
        <p14:creationId xmlns:p14="http://schemas.microsoft.com/office/powerpoint/2010/main" val="253354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44444E-6 L -0.26146 -0.4008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34" y="-20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146 -0.40083 L 0.23767 -0.40083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4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448057" y="102719"/>
            <a:ext cx="5815855" cy="618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marL="1714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5143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2pPr>
            <a:lvl3pPr marL="8572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3pPr>
            <a:lvl4pPr marL="12001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4pPr>
            <a:lvl5pPr marL="1543050" indent="-17145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5pPr>
            <a:lvl6pPr marL="4572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6pPr>
            <a:lvl7pPr marL="9144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7pPr>
            <a:lvl8pPr marL="13716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8pPr>
            <a:lvl9pPr marL="1828800" indent="-17145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Albertus (W1)" pitchFamily="34" charset="0"/>
                <a:ea typeface="+mn-ea"/>
                <a:cs typeface="+mn-cs"/>
              </a:defRPr>
            </a:lvl9pPr>
          </a:lstStyle>
          <a:p>
            <a:pPr marL="0" indent="0" algn="l" eaLnBrk="1" hangingPunct="1">
              <a:buNone/>
            </a:pPr>
            <a:r>
              <a:rPr lang="en-AU" sz="2000" b="1" kern="0" dirty="0">
                <a:solidFill>
                  <a:schemeClr val="tx1"/>
                </a:solidFill>
              </a:rPr>
              <a:t>How many people satisfy the criteria Married = ‘</a:t>
            </a:r>
            <a:r>
              <a:rPr lang="en-AU" sz="2000" b="1" kern="0" dirty="0" smtClean="0">
                <a:solidFill>
                  <a:schemeClr val="tx1"/>
                </a:solidFill>
              </a:rPr>
              <a:t>N’?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6416" y="105600"/>
            <a:ext cx="1079953" cy="107995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288" y="1313793"/>
            <a:ext cx="8136029" cy="3938460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3468414" y="4035972"/>
            <a:ext cx="1545020" cy="903890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Rounded Rectangle 6"/>
          <p:cNvSpPr/>
          <p:nvPr/>
        </p:nvSpPr>
        <p:spPr>
          <a:xfrm>
            <a:off x="1448056" y="2268415"/>
            <a:ext cx="4009035" cy="304800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590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17493" y="1097997"/>
            <a:ext cx="2310809" cy="12759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6" name="Rectangle 5"/>
          <p:cNvSpPr/>
          <p:nvPr/>
        </p:nvSpPr>
        <p:spPr>
          <a:xfrm>
            <a:off x="3001926" y="3370520"/>
            <a:ext cx="3703674" cy="12759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Rectangle 6"/>
          <p:cNvSpPr/>
          <p:nvPr/>
        </p:nvSpPr>
        <p:spPr>
          <a:xfrm>
            <a:off x="5777024" y="1119962"/>
            <a:ext cx="2310809" cy="12759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Left Arrow 3"/>
          <p:cNvSpPr/>
          <p:nvPr/>
        </p:nvSpPr>
        <p:spPr>
          <a:xfrm rot="2489515">
            <a:off x="2988713" y="2753216"/>
            <a:ext cx="1338445" cy="215494"/>
          </a:xfrm>
          <a:prstGeom prst="lef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Right Arrow 8"/>
          <p:cNvSpPr/>
          <p:nvPr/>
        </p:nvSpPr>
        <p:spPr>
          <a:xfrm>
            <a:off x="3736872" y="1658679"/>
            <a:ext cx="1962179" cy="19049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ight Arrow 10"/>
          <p:cNvSpPr/>
          <p:nvPr/>
        </p:nvSpPr>
        <p:spPr>
          <a:xfrm rot="5400000">
            <a:off x="2094987" y="574337"/>
            <a:ext cx="666307" cy="346968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" name="Right Arrow 11"/>
          <p:cNvSpPr/>
          <p:nvPr/>
        </p:nvSpPr>
        <p:spPr>
          <a:xfrm rot="5400000">
            <a:off x="6599275" y="605536"/>
            <a:ext cx="666307" cy="346968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Right Arrow 13"/>
          <p:cNvSpPr/>
          <p:nvPr/>
        </p:nvSpPr>
        <p:spPr>
          <a:xfrm>
            <a:off x="2239745" y="3834989"/>
            <a:ext cx="666307" cy="346968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Rectangle 14"/>
          <p:cNvSpPr/>
          <p:nvPr/>
        </p:nvSpPr>
        <p:spPr>
          <a:xfrm>
            <a:off x="1920669" y="81975"/>
            <a:ext cx="25792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800" dirty="0"/>
              <a:t>a</a:t>
            </a:r>
            <a:r>
              <a:rPr lang="en-AU" sz="1800" dirty="0" smtClean="0"/>
              <a:t>ccess conditions </a:t>
            </a:r>
          </a:p>
          <a:p>
            <a:r>
              <a:rPr lang="en-AU" sz="1800" dirty="0"/>
              <a:t> </a:t>
            </a:r>
            <a:r>
              <a:rPr lang="en-AU" sz="1800" dirty="0" smtClean="0"/>
              <a:t>             </a:t>
            </a:r>
            <a:r>
              <a:rPr lang="en-AU" sz="1800" dirty="0"/>
              <a:t>n</a:t>
            </a:r>
            <a:r>
              <a:rPr lang="en-AU" sz="1800" dirty="0" smtClean="0"/>
              <a:t>umber of rows? </a:t>
            </a:r>
          </a:p>
          <a:p>
            <a:r>
              <a:rPr lang="en-AU" sz="1800" dirty="0"/>
              <a:t> </a:t>
            </a:r>
            <a:r>
              <a:rPr lang="en-AU" sz="1800" dirty="0" smtClean="0"/>
              <a:t>             access method?</a:t>
            </a:r>
            <a:endParaRPr lang="en-AU" sz="1800" dirty="0"/>
          </a:p>
        </p:txBody>
      </p:sp>
      <p:sp>
        <p:nvSpPr>
          <p:cNvPr id="18" name="Rectangle 17"/>
          <p:cNvSpPr/>
          <p:nvPr/>
        </p:nvSpPr>
        <p:spPr>
          <a:xfrm>
            <a:off x="264375" y="2998840"/>
            <a:ext cx="25792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800" dirty="0"/>
              <a:t>a</a:t>
            </a:r>
            <a:r>
              <a:rPr lang="en-AU" sz="1800" dirty="0" smtClean="0"/>
              <a:t>ccess conditions </a:t>
            </a:r>
          </a:p>
          <a:p>
            <a:r>
              <a:rPr lang="en-AU" sz="1800" dirty="0"/>
              <a:t> </a:t>
            </a:r>
            <a:r>
              <a:rPr lang="en-AU" sz="1800" dirty="0" smtClean="0"/>
              <a:t>             </a:t>
            </a:r>
            <a:r>
              <a:rPr lang="en-AU" sz="1800" dirty="0"/>
              <a:t>n</a:t>
            </a:r>
            <a:r>
              <a:rPr lang="en-AU" sz="1800" dirty="0" smtClean="0"/>
              <a:t>umber of rows? </a:t>
            </a:r>
          </a:p>
          <a:p>
            <a:r>
              <a:rPr lang="en-AU" sz="1800" dirty="0"/>
              <a:t> </a:t>
            </a:r>
            <a:r>
              <a:rPr lang="en-AU" sz="1800" dirty="0" smtClean="0"/>
              <a:t>             access method?</a:t>
            </a:r>
            <a:endParaRPr lang="en-AU" sz="1800" dirty="0"/>
          </a:p>
        </p:txBody>
      </p:sp>
      <p:sp>
        <p:nvSpPr>
          <p:cNvPr id="19" name="Rectangle 18"/>
          <p:cNvSpPr/>
          <p:nvPr/>
        </p:nvSpPr>
        <p:spPr>
          <a:xfrm>
            <a:off x="6464315" y="81975"/>
            <a:ext cx="25792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800" dirty="0"/>
              <a:t>a</a:t>
            </a:r>
            <a:r>
              <a:rPr lang="en-AU" sz="1800" dirty="0" smtClean="0"/>
              <a:t>ccess conditions </a:t>
            </a:r>
          </a:p>
          <a:p>
            <a:r>
              <a:rPr lang="en-AU" sz="1800" dirty="0"/>
              <a:t> </a:t>
            </a:r>
            <a:r>
              <a:rPr lang="en-AU" sz="1800" dirty="0" smtClean="0"/>
              <a:t>             </a:t>
            </a:r>
            <a:r>
              <a:rPr lang="en-AU" sz="1800" dirty="0"/>
              <a:t>n</a:t>
            </a:r>
            <a:r>
              <a:rPr lang="en-AU" sz="1800" dirty="0" smtClean="0"/>
              <a:t>umber of rows? </a:t>
            </a:r>
          </a:p>
          <a:p>
            <a:r>
              <a:rPr lang="en-AU" sz="1800" dirty="0"/>
              <a:t> </a:t>
            </a:r>
            <a:r>
              <a:rPr lang="en-AU" sz="1800" dirty="0" smtClean="0"/>
              <a:t>             access method?</a:t>
            </a:r>
            <a:endParaRPr lang="en-AU" sz="1800" dirty="0"/>
          </a:p>
        </p:txBody>
      </p:sp>
      <p:sp>
        <p:nvSpPr>
          <p:cNvPr id="5" name="TextBox 4"/>
          <p:cNvSpPr txBox="1"/>
          <p:nvPr/>
        </p:nvSpPr>
        <p:spPr>
          <a:xfrm>
            <a:off x="3844732" y="3872755"/>
            <a:ext cx="30168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AU" sz="1800" dirty="0" smtClean="0"/>
              <a:t>1</a:t>
            </a:r>
            <a:endParaRPr lang="en-AU" sz="1800" dirty="0"/>
          </a:p>
        </p:txBody>
      </p:sp>
      <p:sp>
        <p:nvSpPr>
          <p:cNvPr id="16" name="TextBox 15"/>
          <p:cNvSpPr txBox="1"/>
          <p:nvPr/>
        </p:nvSpPr>
        <p:spPr>
          <a:xfrm>
            <a:off x="1708351" y="1569259"/>
            <a:ext cx="30168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AU" sz="1800" dirty="0" smtClean="0"/>
              <a:t>2</a:t>
            </a:r>
            <a:endParaRPr lang="en-AU" sz="1800" dirty="0"/>
          </a:p>
        </p:txBody>
      </p:sp>
      <p:sp>
        <p:nvSpPr>
          <p:cNvPr id="17" name="TextBox 16"/>
          <p:cNvSpPr txBox="1"/>
          <p:nvPr/>
        </p:nvSpPr>
        <p:spPr>
          <a:xfrm>
            <a:off x="6244855" y="1569259"/>
            <a:ext cx="30168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AU" sz="1800" dirty="0" smtClean="0"/>
              <a:t>3</a:t>
            </a:r>
            <a:endParaRPr lang="en-AU" sz="1800" dirty="0"/>
          </a:p>
        </p:txBody>
      </p:sp>
      <p:sp>
        <p:nvSpPr>
          <p:cNvPr id="13" name="Rounded Rectangle 12"/>
          <p:cNvSpPr/>
          <p:nvPr/>
        </p:nvSpPr>
        <p:spPr>
          <a:xfrm rot="2486062">
            <a:off x="2574051" y="2433765"/>
            <a:ext cx="1928037" cy="56707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0" name="Rectangle 19"/>
          <p:cNvSpPr/>
          <p:nvPr/>
        </p:nvSpPr>
        <p:spPr>
          <a:xfrm>
            <a:off x="35442" y="4756496"/>
            <a:ext cx="94979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800" dirty="0"/>
              <a:t>f</a:t>
            </a:r>
            <a:r>
              <a:rPr lang="en-AU" sz="2800" dirty="0" smtClean="0"/>
              <a:t>or each join path</a:t>
            </a:r>
          </a:p>
          <a:p>
            <a:r>
              <a:rPr lang="en-AU" sz="2800" dirty="0"/>
              <a:t> </a:t>
            </a:r>
            <a:r>
              <a:rPr lang="en-AU" sz="2800" dirty="0" smtClean="0"/>
              <a:t>      for each join – what is the best JOIN METHOD?</a:t>
            </a:r>
          </a:p>
        </p:txBody>
      </p:sp>
    </p:spTree>
    <p:extLst>
      <p:ext uri="{BB962C8B-B14F-4D97-AF65-F5344CB8AC3E}">
        <p14:creationId xmlns:p14="http://schemas.microsoft.com/office/powerpoint/2010/main" val="224079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806285" y="132153"/>
            <a:ext cx="60460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800" dirty="0" smtClean="0"/>
              <a:t>Joins methods – Nested Loop with index</a:t>
            </a:r>
            <a:endParaRPr lang="en-AU" sz="2800" dirty="0"/>
          </a:p>
        </p:txBody>
      </p:sp>
      <p:sp>
        <p:nvSpPr>
          <p:cNvPr id="7" name="Rectangle 6"/>
          <p:cNvSpPr/>
          <p:nvPr/>
        </p:nvSpPr>
        <p:spPr>
          <a:xfrm>
            <a:off x="537792" y="2296071"/>
            <a:ext cx="2310809" cy="243896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8" name="Rectangle 7"/>
          <p:cNvSpPr/>
          <p:nvPr/>
        </p:nvSpPr>
        <p:spPr>
          <a:xfrm>
            <a:off x="6500542" y="2296071"/>
            <a:ext cx="2310809" cy="243896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TextBox 9"/>
          <p:cNvSpPr txBox="1"/>
          <p:nvPr/>
        </p:nvSpPr>
        <p:spPr>
          <a:xfrm>
            <a:off x="559311" y="1890637"/>
            <a:ext cx="30168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AU" sz="1800" dirty="0" smtClean="0"/>
              <a:t>1</a:t>
            </a:r>
            <a:endParaRPr lang="en-AU" sz="1800" dirty="0"/>
          </a:p>
        </p:txBody>
      </p:sp>
      <p:sp>
        <p:nvSpPr>
          <p:cNvPr id="11" name="TextBox 10"/>
          <p:cNvSpPr txBox="1"/>
          <p:nvPr/>
        </p:nvSpPr>
        <p:spPr>
          <a:xfrm>
            <a:off x="6498895" y="1886386"/>
            <a:ext cx="30168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AU" sz="1800" dirty="0" smtClean="0"/>
              <a:t>2</a:t>
            </a:r>
            <a:endParaRPr lang="en-AU" sz="1800" dirty="0"/>
          </a:p>
        </p:txBody>
      </p:sp>
      <p:sp>
        <p:nvSpPr>
          <p:cNvPr id="15" name="Isosceles Triangle 14"/>
          <p:cNvSpPr/>
          <p:nvPr/>
        </p:nvSpPr>
        <p:spPr>
          <a:xfrm rot="16200000">
            <a:off x="4030474" y="2905099"/>
            <a:ext cx="2280236" cy="989976"/>
          </a:xfrm>
          <a:prstGeom prst="triangl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Rectangle 15"/>
          <p:cNvSpPr/>
          <p:nvPr/>
        </p:nvSpPr>
        <p:spPr>
          <a:xfrm>
            <a:off x="537792" y="2462802"/>
            <a:ext cx="2310809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7" name="Rectangle 16"/>
          <p:cNvSpPr/>
          <p:nvPr/>
        </p:nvSpPr>
        <p:spPr>
          <a:xfrm>
            <a:off x="537792" y="2615202"/>
            <a:ext cx="2310809" cy="457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8" name="Rectangle 17"/>
          <p:cNvSpPr/>
          <p:nvPr/>
        </p:nvSpPr>
        <p:spPr>
          <a:xfrm>
            <a:off x="537792" y="2767602"/>
            <a:ext cx="2310809" cy="457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9" name="Rectangle 18"/>
          <p:cNvSpPr/>
          <p:nvPr/>
        </p:nvSpPr>
        <p:spPr>
          <a:xfrm>
            <a:off x="537792" y="2920002"/>
            <a:ext cx="2310809" cy="457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7" name="Rectangle 26"/>
          <p:cNvSpPr/>
          <p:nvPr/>
        </p:nvSpPr>
        <p:spPr>
          <a:xfrm>
            <a:off x="3309019" y="755513"/>
            <a:ext cx="2619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800" dirty="0" smtClean="0"/>
              <a:t>A.COL1 = B.COL2</a:t>
            </a:r>
            <a:endParaRPr lang="en-AU" sz="2800" dirty="0"/>
          </a:p>
        </p:txBody>
      </p:sp>
      <p:sp>
        <p:nvSpPr>
          <p:cNvPr id="28" name="Rectangle 27"/>
          <p:cNvSpPr/>
          <p:nvPr/>
        </p:nvSpPr>
        <p:spPr>
          <a:xfrm>
            <a:off x="1442806" y="3528699"/>
            <a:ext cx="3930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800" dirty="0" smtClean="0"/>
              <a:t>A</a:t>
            </a:r>
            <a:endParaRPr lang="en-AU" sz="2800" dirty="0"/>
          </a:p>
        </p:txBody>
      </p:sp>
      <p:sp>
        <p:nvSpPr>
          <p:cNvPr id="29" name="Rectangle 28"/>
          <p:cNvSpPr/>
          <p:nvPr/>
        </p:nvSpPr>
        <p:spPr>
          <a:xfrm>
            <a:off x="7336787" y="3454258"/>
            <a:ext cx="3930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800" dirty="0" smtClean="0"/>
              <a:t>B</a:t>
            </a:r>
            <a:endParaRPr lang="en-AU" sz="2800" dirty="0"/>
          </a:p>
        </p:txBody>
      </p:sp>
      <p:sp>
        <p:nvSpPr>
          <p:cNvPr id="30" name="Rectangle 29"/>
          <p:cNvSpPr/>
          <p:nvPr/>
        </p:nvSpPr>
        <p:spPr>
          <a:xfrm>
            <a:off x="1862992" y="2301485"/>
            <a:ext cx="91864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600" dirty="0" smtClean="0"/>
              <a:t>COL1</a:t>
            </a:r>
            <a:r>
              <a:rPr lang="en-AU" sz="1600" dirty="0"/>
              <a:t> </a:t>
            </a:r>
            <a:r>
              <a:rPr lang="en-AU" sz="1600" dirty="0" smtClean="0"/>
              <a:t>= 1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629318" y="1992770"/>
            <a:ext cx="7786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600" dirty="0" smtClean="0"/>
              <a:t>B.COL2</a:t>
            </a:r>
          </a:p>
          <a:p>
            <a:r>
              <a:rPr lang="en-AU" sz="1600" dirty="0" smtClean="0"/>
              <a:t>index</a:t>
            </a:r>
            <a:endParaRPr lang="en-AU" sz="1600" dirty="0"/>
          </a:p>
        </p:txBody>
      </p:sp>
      <p:grpSp>
        <p:nvGrpSpPr>
          <p:cNvPr id="39" name="Group 38"/>
          <p:cNvGrpSpPr/>
          <p:nvPr/>
        </p:nvGrpSpPr>
        <p:grpSpPr>
          <a:xfrm>
            <a:off x="2856515" y="2833856"/>
            <a:ext cx="2855351" cy="1040253"/>
            <a:chOff x="2856515" y="2833856"/>
            <a:chExt cx="2855351" cy="1040253"/>
          </a:xfrm>
        </p:grpSpPr>
        <p:sp>
          <p:nvSpPr>
            <p:cNvPr id="9" name="Right Arrow 8"/>
            <p:cNvSpPr/>
            <p:nvPr/>
          </p:nvSpPr>
          <p:spPr>
            <a:xfrm rot="1427715">
              <a:off x="2856515" y="2833856"/>
              <a:ext cx="1825804" cy="123130"/>
            </a:xfrm>
            <a:prstGeom prst="right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4885999" y="2920002"/>
              <a:ext cx="825867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AU" sz="1400" dirty="0" smtClean="0"/>
                <a:t>ACCESS </a:t>
              </a:r>
            </a:p>
            <a:p>
              <a:r>
                <a:rPr lang="en-AU" sz="1400" dirty="0" smtClean="0"/>
                <a:t>ROWS</a:t>
              </a:r>
            </a:p>
            <a:p>
              <a:r>
                <a:rPr lang="en-AU" sz="1400" dirty="0" smtClean="0"/>
                <a:t> WHERE </a:t>
              </a:r>
            </a:p>
            <a:p>
              <a:r>
                <a:rPr lang="en-AU" sz="1400" dirty="0" smtClean="0"/>
                <a:t>COL2 = 1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5705727" y="2303597"/>
            <a:ext cx="3108570" cy="338554"/>
            <a:chOff x="5705727" y="2303597"/>
            <a:chExt cx="3108570" cy="338554"/>
          </a:xfrm>
        </p:grpSpPr>
        <p:sp>
          <p:nvSpPr>
            <p:cNvPr id="24" name="Rectangle 23"/>
            <p:cNvSpPr/>
            <p:nvPr/>
          </p:nvSpPr>
          <p:spPr>
            <a:xfrm>
              <a:off x="6503488" y="2456903"/>
              <a:ext cx="2310809" cy="4571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5705727" y="2303597"/>
              <a:ext cx="1742101" cy="338554"/>
              <a:chOff x="5705727" y="2303597"/>
              <a:chExt cx="1742101" cy="338554"/>
            </a:xfrm>
          </p:grpSpPr>
          <p:sp>
            <p:nvSpPr>
              <p:cNvPr id="20" name="Right Arrow 19"/>
              <p:cNvSpPr/>
              <p:nvPr/>
            </p:nvSpPr>
            <p:spPr>
              <a:xfrm>
                <a:off x="5705727" y="2410541"/>
                <a:ext cx="790533" cy="104521"/>
              </a:xfrm>
              <a:prstGeom prst="rightArrow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6529179" y="2303597"/>
                <a:ext cx="918649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AU" sz="1600" dirty="0" smtClean="0"/>
                  <a:t>COL2 = 1</a:t>
                </a:r>
              </a:p>
            </p:txBody>
          </p:sp>
        </p:grpSp>
      </p:grpSp>
      <p:grpSp>
        <p:nvGrpSpPr>
          <p:cNvPr id="41" name="Group 40"/>
          <p:cNvGrpSpPr/>
          <p:nvPr/>
        </p:nvGrpSpPr>
        <p:grpSpPr>
          <a:xfrm>
            <a:off x="5705727" y="2456903"/>
            <a:ext cx="3108570" cy="338554"/>
            <a:chOff x="5705727" y="2456903"/>
            <a:chExt cx="3108570" cy="338554"/>
          </a:xfrm>
        </p:grpSpPr>
        <p:sp>
          <p:nvSpPr>
            <p:cNvPr id="25" name="Rectangle 24"/>
            <p:cNvSpPr/>
            <p:nvPr/>
          </p:nvSpPr>
          <p:spPr>
            <a:xfrm>
              <a:off x="6503488" y="2603958"/>
              <a:ext cx="2310809" cy="4571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5705727" y="2456903"/>
              <a:ext cx="1742101" cy="338554"/>
              <a:chOff x="5705727" y="2456903"/>
              <a:chExt cx="1742101" cy="338554"/>
            </a:xfrm>
          </p:grpSpPr>
          <p:sp>
            <p:nvSpPr>
              <p:cNvPr id="22" name="Right Arrow 21"/>
              <p:cNvSpPr/>
              <p:nvPr/>
            </p:nvSpPr>
            <p:spPr>
              <a:xfrm>
                <a:off x="5705727" y="2562941"/>
                <a:ext cx="790533" cy="104521"/>
              </a:xfrm>
              <a:prstGeom prst="rightArrow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34" name="Rectangle 33"/>
              <p:cNvSpPr/>
              <p:nvPr/>
            </p:nvSpPr>
            <p:spPr>
              <a:xfrm>
                <a:off x="6529179" y="2456903"/>
                <a:ext cx="918649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AU" sz="1600" dirty="0" smtClean="0"/>
                  <a:t>COL2 = 1</a:t>
                </a:r>
              </a:p>
            </p:txBody>
          </p:sp>
        </p:grpSp>
      </p:grpSp>
      <p:grpSp>
        <p:nvGrpSpPr>
          <p:cNvPr id="42" name="Group 41"/>
          <p:cNvGrpSpPr/>
          <p:nvPr/>
        </p:nvGrpSpPr>
        <p:grpSpPr>
          <a:xfrm>
            <a:off x="5705727" y="2613280"/>
            <a:ext cx="3108570" cy="338554"/>
            <a:chOff x="5705727" y="2613280"/>
            <a:chExt cx="3108570" cy="338554"/>
          </a:xfrm>
        </p:grpSpPr>
        <p:sp>
          <p:nvSpPr>
            <p:cNvPr id="26" name="Rectangle 25"/>
            <p:cNvSpPr/>
            <p:nvPr/>
          </p:nvSpPr>
          <p:spPr>
            <a:xfrm>
              <a:off x="6503488" y="2761433"/>
              <a:ext cx="2310809" cy="4571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grpSp>
          <p:nvGrpSpPr>
            <p:cNvPr id="38" name="Group 37"/>
            <p:cNvGrpSpPr/>
            <p:nvPr/>
          </p:nvGrpSpPr>
          <p:grpSpPr>
            <a:xfrm>
              <a:off x="5705727" y="2613280"/>
              <a:ext cx="1742101" cy="338554"/>
              <a:chOff x="5705727" y="2613280"/>
              <a:chExt cx="1742101" cy="338554"/>
            </a:xfrm>
          </p:grpSpPr>
          <p:sp>
            <p:nvSpPr>
              <p:cNvPr id="23" name="Right Arrow 22"/>
              <p:cNvSpPr/>
              <p:nvPr/>
            </p:nvSpPr>
            <p:spPr>
              <a:xfrm>
                <a:off x="5705727" y="2715341"/>
                <a:ext cx="790533" cy="104521"/>
              </a:xfrm>
              <a:prstGeom prst="rightArrow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6529179" y="2613280"/>
                <a:ext cx="918649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AU" sz="1600" dirty="0" smtClean="0"/>
                  <a:t>COL2 = 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15999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AU" dirty="0" smtClean="0"/>
          </a:p>
          <a:p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1680" y="499776"/>
            <a:ext cx="6086032" cy="4572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96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806285" y="132153"/>
            <a:ext cx="39706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800" dirty="0" smtClean="0"/>
              <a:t>Joins methods – Hash join</a:t>
            </a:r>
            <a:endParaRPr lang="en-AU" sz="2800" dirty="0"/>
          </a:p>
        </p:txBody>
      </p:sp>
      <p:sp>
        <p:nvSpPr>
          <p:cNvPr id="7" name="Rectangle 6"/>
          <p:cNvSpPr/>
          <p:nvPr/>
        </p:nvSpPr>
        <p:spPr>
          <a:xfrm>
            <a:off x="537792" y="2293746"/>
            <a:ext cx="2310809" cy="175817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8" name="Rectangle 27"/>
          <p:cNvSpPr/>
          <p:nvPr/>
        </p:nvSpPr>
        <p:spPr>
          <a:xfrm>
            <a:off x="664469" y="3528699"/>
            <a:ext cx="3930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800" dirty="0" smtClean="0"/>
              <a:t>A</a:t>
            </a:r>
            <a:endParaRPr lang="en-AU" sz="2800" dirty="0"/>
          </a:p>
        </p:txBody>
      </p:sp>
      <p:sp>
        <p:nvSpPr>
          <p:cNvPr id="20" name="Right Arrow 19"/>
          <p:cNvSpPr/>
          <p:nvPr/>
        </p:nvSpPr>
        <p:spPr>
          <a:xfrm rot="10800000">
            <a:off x="4874021" y="2456902"/>
            <a:ext cx="1404467" cy="75119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3" name="Right Arrow 22"/>
          <p:cNvSpPr/>
          <p:nvPr/>
        </p:nvSpPr>
        <p:spPr>
          <a:xfrm rot="10800000">
            <a:off x="2898488" y="2562941"/>
            <a:ext cx="790533" cy="104521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13" name="Group 12"/>
          <p:cNvGrpSpPr/>
          <p:nvPr/>
        </p:nvGrpSpPr>
        <p:grpSpPr>
          <a:xfrm>
            <a:off x="216152" y="2303597"/>
            <a:ext cx="2632449" cy="662124"/>
            <a:chOff x="216152" y="2303597"/>
            <a:chExt cx="2632449" cy="662124"/>
          </a:xfrm>
        </p:grpSpPr>
        <p:sp>
          <p:nvSpPr>
            <p:cNvPr id="16" name="Rectangle 15"/>
            <p:cNvSpPr/>
            <p:nvPr/>
          </p:nvSpPr>
          <p:spPr>
            <a:xfrm>
              <a:off x="537792" y="2462802"/>
              <a:ext cx="2310809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37792" y="2615202"/>
              <a:ext cx="2310809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37792" y="2767602"/>
              <a:ext cx="2310809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37792" y="2920002"/>
              <a:ext cx="2310809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3" name="Left-Right Arrow 42"/>
            <p:cNvSpPr/>
            <p:nvPr/>
          </p:nvSpPr>
          <p:spPr>
            <a:xfrm rot="5400000">
              <a:off x="-35144" y="2554893"/>
              <a:ext cx="662124" cy="159531"/>
            </a:xfrm>
            <a:prstGeom prst="leftRight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8" name="Rectangle 7"/>
          <p:cNvSpPr/>
          <p:nvPr/>
        </p:nvSpPr>
        <p:spPr>
          <a:xfrm>
            <a:off x="6500542" y="2296071"/>
            <a:ext cx="2310809" cy="243896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Rectangle 28"/>
          <p:cNvSpPr/>
          <p:nvPr/>
        </p:nvSpPr>
        <p:spPr>
          <a:xfrm>
            <a:off x="6496400" y="4078028"/>
            <a:ext cx="3930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800" dirty="0" smtClean="0"/>
              <a:t>B</a:t>
            </a:r>
            <a:endParaRPr lang="en-AU" sz="2800" dirty="0"/>
          </a:p>
        </p:txBody>
      </p:sp>
      <p:grpSp>
        <p:nvGrpSpPr>
          <p:cNvPr id="12" name="Group 11"/>
          <p:cNvGrpSpPr/>
          <p:nvPr/>
        </p:nvGrpSpPr>
        <p:grpSpPr>
          <a:xfrm>
            <a:off x="6502015" y="2293746"/>
            <a:ext cx="2630025" cy="1784282"/>
            <a:chOff x="6502015" y="2293746"/>
            <a:chExt cx="2630025" cy="1784282"/>
          </a:xfrm>
        </p:grpSpPr>
        <p:sp>
          <p:nvSpPr>
            <p:cNvPr id="9" name="Left-Right Arrow 8"/>
            <p:cNvSpPr/>
            <p:nvPr/>
          </p:nvSpPr>
          <p:spPr>
            <a:xfrm rot="16200000">
              <a:off x="8132802" y="3078790"/>
              <a:ext cx="1784282" cy="214194"/>
            </a:xfrm>
            <a:prstGeom prst="leftRight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6503488" y="2456903"/>
              <a:ext cx="2310809" cy="45719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6503488" y="2603958"/>
              <a:ext cx="2310809" cy="45719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6503488" y="2776359"/>
              <a:ext cx="2310809" cy="45719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6503488" y="2928759"/>
              <a:ext cx="2310809" cy="45719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6503488" y="3081159"/>
              <a:ext cx="2310809" cy="45719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503488" y="3233559"/>
              <a:ext cx="2310809" cy="45719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503488" y="3385959"/>
              <a:ext cx="2310809" cy="45719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6502015" y="3549000"/>
              <a:ext cx="2310809" cy="45719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6502015" y="3701400"/>
              <a:ext cx="2310809" cy="45719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6502015" y="3853800"/>
              <a:ext cx="2310809" cy="45719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2" name="Rectangle 51"/>
            <p:cNvSpPr/>
            <p:nvPr/>
          </p:nvSpPr>
          <p:spPr>
            <a:xfrm>
              <a:off x="6502015" y="4006200"/>
              <a:ext cx="2310809" cy="45719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53" name="Right Arrow 52"/>
          <p:cNvSpPr/>
          <p:nvPr/>
        </p:nvSpPr>
        <p:spPr>
          <a:xfrm rot="10800000">
            <a:off x="4874021" y="2594579"/>
            <a:ext cx="1404467" cy="75119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4" name="Right Arrow 53"/>
          <p:cNvSpPr/>
          <p:nvPr/>
        </p:nvSpPr>
        <p:spPr>
          <a:xfrm rot="10800000">
            <a:off x="4882209" y="2746959"/>
            <a:ext cx="1404467" cy="75119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4" name="Group 3"/>
          <p:cNvGrpSpPr/>
          <p:nvPr/>
        </p:nvGrpSpPr>
        <p:grpSpPr>
          <a:xfrm>
            <a:off x="2785730" y="1886039"/>
            <a:ext cx="1984744" cy="1393239"/>
            <a:chOff x="2785730" y="1886039"/>
            <a:chExt cx="1984744" cy="1393239"/>
          </a:xfrm>
        </p:grpSpPr>
        <p:grpSp>
          <p:nvGrpSpPr>
            <p:cNvPr id="2" name="Group 1"/>
            <p:cNvGrpSpPr/>
            <p:nvPr/>
          </p:nvGrpSpPr>
          <p:grpSpPr>
            <a:xfrm>
              <a:off x="3713865" y="2309218"/>
              <a:ext cx="1056609" cy="970060"/>
              <a:chOff x="3713865" y="2309218"/>
              <a:chExt cx="1056609" cy="970060"/>
            </a:xfrm>
          </p:grpSpPr>
          <p:sp>
            <p:nvSpPr>
              <p:cNvPr id="48" name="Rectangle 47"/>
              <p:cNvSpPr/>
              <p:nvPr/>
            </p:nvSpPr>
            <p:spPr>
              <a:xfrm>
                <a:off x="3713865" y="2309218"/>
                <a:ext cx="1056609" cy="97006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dirty="0"/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3884346" y="2549815"/>
                <a:ext cx="71564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AU" sz="1400" dirty="0"/>
                  <a:t>H</a:t>
                </a:r>
                <a:r>
                  <a:rPr lang="en-AU" sz="1400" dirty="0" smtClean="0"/>
                  <a:t>ASH </a:t>
                </a:r>
              </a:p>
              <a:p>
                <a:r>
                  <a:rPr lang="en-AU" sz="1400" dirty="0" smtClean="0"/>
                  <a:t>TABLE1</a:t>
                </a:r>
              </a:p>
            </p:txBody>
          </p:sp>
        </p:grpSp>
        <p:sp>
          <p:nvSpPr>
            <p:cNvPr id="3" name="Curved Down Arrow 2"/>
            <p:cNvSpPr/>
            <p:nvPr/>
          </p:nvSpPr>
          <p:spPr>
            <a:xfrm>
              <a:off x="2785730" y="1886039"/>
              <a:ext cx="1290084" cy="323179"/>
            </a:xfrm>
            <a:prstGeom prst="curved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7351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animBg="1"/>
      <p:bldP spid="53" grpId="0" animBg="1"/>
      <p:bldP spid="5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AU" dirty="0" smtClean="0"/>
          </a:p>
          <a:p>
            <a:endParaRPr lang="en-AU" dirty="0"/>
          </a:p>
        </p:txBody>
      </p:sp>
      <p:pic>
        <p:nvPicPr>
          <p:cNvPr id="3" name="hashjoi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344" y="-1"/>
            <a:ext cx="9151056" cy="571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85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806285" y="132153"/>
            <a:ext cx="39397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800" dirty="0" smtClean="0"/>
              <a:t>Joins methods – </a:t>
            </a:r>
            <a:r>
              <a:rPr lang="en-AU" sz="2800" dirty="0" err="1" smtClean="0"/>
              <a:t>cartesian</a:t>
            </a:r>
            <a:endParaRPr lang="en-AU" sz="2800" dirty="0"/>
          </a:p>
        </p:txBody>
      </p:sp>
      <p:sp>
        <p:nvSpPr>
          <p:cNvPr id="7" name="Rectangle 6"/>
          <p:cNvSpPr/>
          <p:nvPr/>
        </p:nvSpPr>
        <p:spPr>
          <a:xfrm>
            <a:off x="537792" y="2293746"/>
            <a:ext cx="2310809" cy="175817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8" name="Rectangle 27"/>
          <p:cNvSpPr/>
          <p:nvPr/>
        </p:nvSpPr>
        <p:spPr>
          <a:xfrm>
            <a:off x="664469" y="3528699"/>
            <a:ext cx="3930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800" dirty="0" smtClean="0"/>
              <a:t>A</a:t>
            </a:r>
            <a:endParaRPr lang="en-AU" sz="2800" dirty="0"/>
          </a:p>
        </p:txBody>
      </p:sp>
      <p:grpSp>
        <p:nvGrpSpPr>
          <p:cNvPr id="13" name="Group 12"/>
          <p:cNvGrpSpPr/>
          <p:nvPr/>
        </p:nvGrpSpPr>
        <p:grpSpPr>
          <a:xfrm>
            <a:off x="216152" y="2303597"/>
            <a:ext cx="2632449" cy="662124"/>
            <a:chOff x="216152" y="2303597"/>
            <a:chExt cx="2632449" cy="662124"/>
          </a:xfrm>
        </p:grpSpPr>
        <p:sp>
          <p:nvSpPr>
            <p:cNvPr id="16" name="Rectangle 15"/>
            <p:cNvSpPr/>
            <p:nvPr/>
          </p:nvSpPr>
          <p:spPr>
            <a:xfrm>
              <a:off x="537792" y="2462802"/>
              <a:ext cx="2310809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37792" y="2615202"/>
              <a:ext cx="2310809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37792" y="2767602"/>
              <a:ext cx="2310809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37792" y="2920002"/>
              <a:ext cx="2310809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3" name="Left-Right Arrow 42"/>
            <p:cNvSpPr/>
            <p:nvPr/>
          </p:nvSpPr>
          <p:spPr>
            <a:xfrm rot="5400000">
              <a:off x="-35144" y="2554893"/>
              <a:ext cx="662124" cy="159531"/>
            </a:xfrm>
            <a:prstGeom prst="leftRight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8" name="Rectangle 7"/>
          <p:cNvSpPr/>
          <p:nvPr/>
        </p:nvSpPr>
        <p:spPr>
          <a:xfrm>
            <a:off x="6500542" y="2296071"/>
            <a:ext cx="2310809" cy="243896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Rectangle 28"/>
          <p:cNvSpPr/>
          <p:nvPr/>
        </p:nvSpPr>
        <p:spPr>
          <a:xfrm>
            <a:off x="6496400" y="4078028"/>
            <a:ext cx="3930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800" dirty="0" smtClean="0"/>
              <a:t>B</a:t>
            </a:r>
            <a:endParaRPr lang="en-AU" sz="2800" dirty="0"/>
          </a:p>
        </p:txBody>
      </p:sp>
      <p:grpSp>
        <p:nvGrpSpPr>
          <p:cNvPr id="12" name="Group 11"/>
          <p:cNvGrpSpPr/>
          <p:nvPr/>
        </p:nvGrpSpPr>
        <p:grpSpPr>
          <a:xfrm>
            <a:off x="6502015" y="2293746"/>
            <a:ext cx="2630025" cy="1784282"/>
            <a:chOff x="6502015" y="2293746"/>
            <a:chExt cx="2630025" cy="1784282"/>
          </a:xfrm>
        </p:grpSpPr>
        <p:sp>
          <p:nvSpPr>
            <p:cNvPr id="9" name="Left-Right Arrow 8"/>
            <p:cNvSpPr/>
            <p:nvPr/>
          </p:nvSpPr>
          <p:spPr>
            <a:xfrm rot="16200000">
              <a:off x="8132802" y="3078790"/>
              <a:ext cx="1784282" cy="214194"/>
            </a:xfrm>
            <a:prstGeom prst="leftRight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6503488" y="2456903"/>
              <a:ext cx="2310809" cy="45719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6503488" y="2603958"/>
              <a:ext cx="2310809" cy="45719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6503488" y="2776359"/>
              <a:ext cx="2310809" cy="45719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6503488" y="2928759"/>
              <a:ext cx="2310809" cy="45719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6503488" y="3081159"/>
              <a:ext cx="2310809" cy="45719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503488" y="3233559"/>
              <a:ext cx="2310809" cy="45719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503488" y="3385959"/>
              <a:ext cx="2310809" cy="45719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6502015" y="3549000"/>
              <a:ext cx="2310809" cy="45719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6502015" y="3701400"/>
              <a:ext cx="2310809" cy="45719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6502015" y="3853800"/>
              <a:ext cx="2310809" cy="45719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2" name="Rectangle 51"/>
            <p:cNvSpPr/>
            <p:nvPr/>
          </p:nvSpPr>
          <p:spPr>
            <a:xfrm>
              <a:off x="6502015" y="4006200"/>
              <a:ext cx="2310809" cy="45719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828724" y="2410314"/>
            <a:ext cx="3719380" cy="933853"/>
            <a:chOff x="2828724" y="2410314"/>
            <a:chExt cx="3719380" cy="933853"/>
          </a:xfrm>
        </p:grpSpPr>
        <p:sp>
          <p:nvSpPr>
            <p:cNvPr id="20" name="Left-Right Arrow 19"/>
            <p:cNvSpPr/>
            <p:nvPr/>
          </p:nvSpPr>
          <p:spPr>
            <a:xfrm rot="10800000">
              <a:off x="3030649" y="2410314"/>
              <a:ext cx="3383338" cy="138896"/>
            </a:xfrm>
            <a:prstGeom prst="leftRight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6" name="Left-Right Arrow 55"/>
            <p:cNvSpPr/>
            <p:nvPr/>
          </p:nvSpPr>
          <p:spPr>
            <a:xfrm rot="11139452">
              <a:off x="3041019" y="2545754"/>
              <a:ext cx="3383338" cy="138896"/>
            </a:xfrm>
            <a:prstGeom prst="leftRight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9" name="Left-Right Arrow 58"/>
            <p:cNvSpPr/>
            <p:nvPr/>
          </p:nvSpPr>
          <p:spPr>
            <a:xfrm rot="11337142">
              <a:off x="3057841" y="2664604"/>
              <a:ext cx="3383338" cy="138896"/>
            </a:xfrm>
            <a:prstGeom prst="leftRight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0" name="Left-Right Arrow 59"/>
            <p:cNvSpPr/>
            <p:nvPr/>
          </p:nvSpPr>
          <p:spPr>
            <a:xfrm rot="11587239">
              <a:off x="3006202" y="2805177"/>
              <a:ext cx="3441149" cy="154892"/>
            </a:xfrm>
            <a:prstGeom prst="leftRight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1" name="Left-Right Arrow 60"/>
            <p:cNvSpPr/>
            <p:nvPr/>
          </p:nvSpPr>
          <p:spPr>
            <a:xfrm rot="12015433">
              <a:off x="2952178" y="3044862"/>
              <a:ext cx="3595926" cy="136209"/>
            </a:xfrm>
            <a:prstGeom prst="leftRight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2" name="Left-Right Arrow 61"/>
            <p:cNvSpPr/>
            <p:nvPr/>
          </p:nvSpPr>
          <p:spPr>
            <a:xfrm rot="12390774">
              <a:off x="2828724" y="3195491"/>
              <a:ext cx="3691698" cy="148676"/>
            </a:xfrm>
            <a:prstGeom prst="leftRight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3" name="Left-Right Arrow 62"/>
            <p:cNvSpPr/>
            <p:nvPr/>
          </p:nvSpPr>
          <p:spPr>
            <a:xfrm rot="12161574">
              <a:off x="2851904" y="3138946"/>
              <a:ext cx="3691698" cy="148676"/>
            </a:xfrm>
            <a:prstGeom prst="leftRight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4" name="Left-Right Arrow 63"/>
            <p:cNvSpPr/>
            <p:nvPr/>
          </p:nvSpPr>
          <p:spPr>
            <a:xfrm rot="11872124">
              <a:off x="2892871" y="2897616"/>
              <a:ext cx="3595926" cy="136209"/>
            </a:xfrm>
            <a:prstGeom prst="leftRight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65" name="Group 64"/>
          <p:cNvGrpSpPr/>
          <p:nvPr/>
        </p:nvGrpSpPr>
        <p:grpSpPr>
          <a:xfrm rot="21388645">
            <a:off x="2831143" y="2492705"/>
            <a:ext cx="3719380" cy="933853"/>
            <a:chOff x="3358031" y="2522539"/>
            <a:chExt cx="3719380" cy="933853"/>
          </a:xfrm>
        </p:grpSpPr>
        <p:sp>
          <p:nvSpPr>
            <p:cNvPr id="66" name="Left-Right Arrow 65"/>
            <p:cNvSpPr/>
            <p:nvPr/>
          </p:nvSpPr>
          <p:spPr>
            <a:xfrm rot="10800000">
              <a:off x="3559956" y="2522539"/>
              <a:ext cx="3383338" cy="138896"/>
            </a:xfrm>
            <a:prstGeom prst="leftRight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7" name="Left-Right Arrow 66"/>
            <p:cNvSpPr/>
            <p:nvPr/>
          </p:nvSpPr>
          <p:spPr>
            <a:xfrm rot="11139452">
              <a:off x="3570326" y="2657979"/>
              <a:ext cx="3383338" cy="138896"/>
            </a:xfrm>
            <a:prstGeom prst="leftRight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8" name="Left-Right Arrow 67"/>
            <p:cNvSpPr/>
            <p:nvPr/>
          </p:nvSpPr>
          <p:spPr>
            <a:xfrm rot="11337142">
              <a:off x="3587148" y="2776829"/>
              <a:ext cx="3383338" cy="138896"/>
            </a:xfrm>
            <a:prstGeom prst="leftRight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9" name="Left-Right Arrow 68"/>
            <p:cNvSpPr/>
            <p:nvPr/>
          </p:nvSpPr>
          <p:spPr>
            <a:xfrm rot="11587239">
              <a:off x="3535509" y="2917402"/>
              <a:ext cx="3441149" cy="154892"/>
            </a:xfrm>
            <a:prstGeom prst="leftRight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0" name="Left-Right Arrow 69"/>
            <p:cNvSpPr/>
            <p:nvPr/>
          </p:nvSpPr>
          <p:spPr>
            <a:xfrm rot="12015433">
              <a:off x="3481485" y="3157087"/>
              <a:ext cx="3595926" cy="136209"/>
            </a:xfrm>
            <a:prstGeom prst="leftRight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1" name="Left-Right Arrow 70"/>
            <p:cNvSpPr/>
            <p:nvPr/>
          </p:nvSpPr>
          <p:spPr>
            <a:xfrm rot="12390774">
              <a:off x="3358031" y="3307716"/>
              <a:ext cx="3691698" cy="148676"/>
            </a:xfrm>
            <a:prstGeom prst="leftRight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2" name="Left-Right Arrow 71"/>
            <p:cNvSpPr/>
            <p:nvPr/>
          </p:nvSpPr>
          <p:spPr>
            <a:xfrm rot="12161574">
              <a:off x="3381211" y="3251171"/>
              <a:ext cx="3691698" cy="148676"/>
            </a:xfrm>
            <a:prstGeom prst="leftRight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3" name="Left-Right Arrow 72"/>
            <p:cNvSpPr/>
            <p:nvPr/>
          </p:nvSpPr>
          <p:spPr>
            <a:xfrm rot="11872124">
              <a:off x="3422178" y="3009841"/>
              <a:ext cx="3595926" cy="136209"/>
            </a:xfrm>
            <a:prstGeom prst="leftRight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74" name="Group 73"/>
          <p:cNvGrpSpPr/>
          <p:nvPr/>
        </p:nvGrpSpPr>
        <p:grpSpPr>
          <a:xfrm rot="21107333">
            <a:off x="2831143" y="2535933"/>
            <a:ext cx="3719380" cy="933853"/>
            <a:chOff x="3358031" y="2522539"/>
            <a:chExt cx="3719380" cy="933853"/>
          </a:xfrm>
        </p:grpSpPr>
        <p:sp>
          <p:nvSpPr>
            <p:cNvPr id="75" name="Left-Right Arrow 74"/>
            <p:cNvSpPr/>
            <p:nvPr/>
          </p:nvSpPr>
          <p:spPr>
            <a:xfrm rot="10800000">
              <a:off x="3559956" y="2522539"/>
              <a:ext cx="3383338" cy="138896"/>
            </a:xfrm>
            <a:prstGeom prst="leftRightArrow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6" name="Left-Right Arrow 75"/>
            <p:cNvSpPr/>
            <p:nvPr/>
          </p:nvSpPr>
          <p:spPr>
            <a:xfrm rot="11139452">
              <a:off x="3570326" y="2657979"/>
              <a:ext cx="3383338" cy="138896"/>
            </a:xfrm>
            <a:prstGeom prst="leftRightArrow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7" name="Left-Right Arrow 76"/>
            <p:cNvSpPr/>
            <p:nvPr/>
          </p:nvSpPr>
          <p:spPr>
            <a:xfrm rot="11337142">
              <a:off x="3587148" y="2776829"/>
              <a:ext cx="3383338" cy="138896"/>
            </a:xfrm>
            <a:prstGeom prst="leftRightArrow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8" name="Left-Right Arrow 77"/>
            <p:cNvSpPr/>
            <p:nvPr/>
          </p:nvSpPr>
          <p:spPr>
            <a:xfrm rot="11587239">
              <a:off x="3535509" y="2917402"/>
              <a:ext cx="3441149" cy="154892"/>
            </a:xfrm>
            <a:prstGeom prst="leftRightArrow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9" name="Left-Right Arrow 78"/>
            <p:cNvSpPr/>
            <p:nvPr/>
          </p:nvSpPr>
          <p:spPr>
            <a:xfrm rot="12015433">
              <a:off x="3481485" y="3157087"/>
              <a:ext cx="3595926" cy="136209"/>
            </a:xfrm>
            <a:prstGeom prst="leftRightArrow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0" name="Left-Right Arrow 79"/>
            <p:cNvSpPr/>
            <p:nvPr/>
          </p:nvSpPr>
          <p:spPr>
            <a:xfrm rot="12390774">
              <a:off x="3358031" y="3307716"/>
              <a:ext cx="3691698" cy="148676"/>
            </a:xfrm>
            <a:prstGeom prst="leftRightArrow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1" name="Left-Right Arrow 80"/>
            <p:cNvSpPr/>
            <p:nvPr/>
          </p:nvSpPr>
          <p:spPr>
            <a:xfrm rot="12161574">
              <a:off x="3381211" y="3251171"/>
              <a:ext cx="3691698" cy="148676"/>
            </a:xfrm>
            <a:prstGeom prst="leftRightArrow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2" name="Left-Right Arrow 81"/>
            <p:cNvSpPr/>
            <p:nvPr/>
          </p:nvSpPr>
          <p:spPr>
            <a:xfrm rot="11872124">
              <a:off x="3422178" y="3009841"/>
              <a:ext cx="3595926" cy="136209"/>
            </a:xfrm>
            <a:prstGeom prst="leftRightArrow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83" name="Group 82"/>
          <p:cNvGrpSpPr/>
          <p:nvPr/>
        </p:nvGrpSpPr>
        <p:grpSpPr>
          <a:xfrm rot="20871561">
            <a:off x="2777875" y="2574081"/>
            <a:ext cx="3719380" cy="933853"/>
            <a:chOff x="3358031" y="2522539"/>
            <a:chExt cx="3719380" cy="933853"/>
          </a:xfrm>
        </p:grpSpPr>
        <p:sp>
          <p:nvSpPr>
            <p:cNvPr id="84" name="Left-Right Arrow 83"/>
            <p:cNvSpPr/>
            <p:nvPr/>
          </p:nvSpPr>
          <p:spPr>
            <a:xfrm rot="10800000">
              <a:off x="3559956" y="2522539"/>
              <a:ext cx="3383338" cy="138896"/>
            </a:xfrm>
            <a:prstGeom prst="leftRight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5" name="Left-Right Arrow 84"/>
            <p:cNvSpPr/>
            <p:nvPr/>
          </p:nvSpPr>
          <p:spPr>
            <a:xfrm rot="11139452">
              <a:off x="3570326" y="2657979"/>
              <a:ext cx="3383338" cy="138896"/>
            </a:xfrm>
            <a:prstGeom prst="leftRight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6" name="Left-Right Arrow 85"/>
            <p:cNvSpPr/>
            <p:nvPr/>
          </p:nvSpPr>
          <p:spPr>
            <a:xfrm rot="11337142">
              <a:off x="3587148" y="2776829"/>
              <a:ext cx="3383338" cy="138896"/>
            </a:xfrm>
            <a:prstGeom prst="leftRight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7" name="Left-Right Arrow 86"/>
            <p:cNvSpPr/>
            <p:nvPr/>
          </p:nvSpPr>
          <p:spPr>
            <a:xfrm rot="11587239">
              <a:off x="3535509" y="2917402"/>
              <a:ext cx="3441149" cy="154892"/>
            </a:xfrm>
            <a:prstGeom prst="leftRight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8" name="Left-Right Arrow 87"/>
            <p:cNvSpPr/>
            <p:nvPr/>
          </p:nvSpPr>
          <p:spPr>
            <a:xfrm rot="12015433">
              <a:off x="3481485" y="3157087"/>
              <a:ext cx="3595926" cy="136209"/>
            </a:xfrm>
            <a:prstGeom prst="leftRight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9" name="Left-Right Arrow 88"/>
            <p:cNvSpPr/>
            <p:nvPr/>
          </p:nvSpPr>
          <p:spPr>
            <a:xfrm rot="12390774">
              <a:off x="3358031" y="3307716"/>
              <a:ext cx="3691698" cy="148676"/>
            </a:xfrm>
            <a:prstGeom prst="leftRight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0" name="Left-Right Arrow 89"/>
            <p:cNvSpPr/>
            <p:nvPr/>
          </p:nvSpPr>
          <p:spPr>
            <a:xfrm rot="12161574">
              <a:off x="3381211" y="3251171"/>
              <a:ext cx="3691698" cy="148676"/>
            </a:xfrm>
            <a:prstGeom prst="leftRight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1" name="Left-Right Arrow 90"/>
            <p:cNvSpPr/>
            <p:nvPr/>
          </p:nvSpPr>
          <p:spPr>
            <a:xfrm rot="11872124">
              <a:off x="3422178" y="3009841"/>
              <a:ext cx="3595926" cy="136209"/>
            </a:xfrm>
            <a:prstGeom prst="leftRight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</p:spTree>
    <p:extLst>
      <p:ext uri="{BB962C8B-B14F-4D97-AF65-F5344CB8AC3E}">
        <p14:creationId xmlns:p14="http://schemas.microsoft.com/office/powerpoint/2010/main" val="1708867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AU" dirty="0" smtClean="0"/>
          </a:p>
          <a:p>
            <a:endParaRPr lang="en-AU" dirty="0"/>
          </a:p>
        </p:txBody>
      </p:sp>
      <p:pic>
        <p:nvPicPr>
          <p:cNvPr id="1026" name="Picture 2" descr="Woodstock 1969 - woodstock Phot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099"/>
            <a:ext cx="8986771" cy="593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285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66602" y="594124"/>
            <a:ext cx="2291938" cy="1172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SELECT COUNT(*) </a:t>
            </a:r>
          </a:p>
          <a:p>
            <a:r>
              <a:rPr lang="en-AU" dirty="0"/>
              <a:t>FROM men </a:t>
            </a:r>
          </a:p>
          <a:p>
            <a:r>
              <a:rPr lang="en-AU" dirty="0"/>
              <a:t>WHERE married = 'N'</a:t>
            </a:r>
          </a:p>
          <a:p>
            <a:r>
              <a:rPr lang="en-AU" dirty="0"/>
              <a:t>AND age &lt; 12</a:t>
            </a:r>
          </a:p>
          <a:p>
            <a:r>
              <a:rPr lang="en-AU" dirty="0"/>
              <a:t>AND height &gt;= 188</a:t>
            </a:r>
          </a:p>
        </p:txBody>
      </p:sp>
      <p:sp>
        <p:nvSpPr>
          <p:cNvPr id="6" name="Rectangle 5"/>
          <p:cNvSpPr/>
          <p:nvPr/>
        </p:nvSpPr>
        <p:spPr>
          <a:xfrm>
            <a:off x="1291092" y="-38692"/>
            <a:ext cx="57450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dirty="0" smtClean="0"/>
              <a:t>The wrong plan</a:t>
            </a:r>
            <a:endParaRPr lang="en-AU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763" y="2401170"/>
            <a:ext cx="7991475" cy="18288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8342503" y="66968"/>
            <a:ext cx="666786" cy="3084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 smtClean="0"/>
              <a:t>0 rows</a:t>
            </a:r>
            <a:endParaRPr lang="en-AU" dirty="0"/>
          </a:p>
        </p:txBody>
      </p:sp>
      <p:sp>
        <p:nvSpPr>
          <p:cNvPr id="11" name="Rounded Rectangle 10"/>
          <p:cNvSpPr/>
          <p:nvPr/>
        </p:nvSpPr>
        <p:spPr>
          <a:xfrm>
            <a:off x="1223930" y="2401170"/>
            <a:ext cx="1388641" cy="275689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5102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401879" y="0"/>
            <a:ext cx="666786" cy="3084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 smtClean="0"/>
              <a:t>0 rows</a:t>
            </a:r>
            <a:endParaRPr lang="en-AU" dirty="0"/>
          </a:p>
        </p:txBody>
      </p:sp>
      <p:sp>
        <p:nvSpPr>
          <p:cNvPr id="11" name="Rectangle 10"/>
          <p:cNvSpPr/>
          <p:nvPr/>
        </p:nvSpPr>
        <p:spPr>
          <a:xfrm>
            <a:off x="1561605" y="818886"/>
            <a:ext cx="4572000" cy="160492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dirty="0" smtClean="0"/>
              <a:t>ALTER SESSION SET OPTIMIZER_INDEX_COST_ADJ = </a:t>
            </a:r>
            <a:r>
              <a:rPr lang="en-AU" dirty="0"/>
              <a:t>5;</a:t>
            </a:r>
          </a:p>
          <a:p>
            <a:endParaRPr lang="en-AU" dirty="0"/>
          </a:p>
          <a:p>
            <a:r>
              <a:rPr lang="en-AU" dirty="0"/>
              <a:t>SELECT COUNT(*) </a:t>
            </a:r>
          </a:p>
          <a:p>
            <a:r>
              <a:rPr lang="en-AU" dirty="0"/>
              <a:t>FROM men </a:t>
            </a:r>
          </a:p>
          <a:p>
            <a:r>
              <a:rPr lang="en-AU" dirty="0"/>
              <a:t>WHERE married = 'N'</a:t>
            </a:r>
          </a:p>
          <a:p>
            <a:r>
              <a:rPr lang="en-AU" dirty="0"/>
              <a:t>AND age &lt; 12</a:t>
            </a:r>
          </a:p>
          <a:p>
            <a:r>
              <a:rPr lang="en-AU" dirty="0"/>
              <a:t>AND height &gt;= 188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003" y="2657536"/>
            <a:ext cx="7905750" cy="2181225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1105176" y="2625311"/>
            <a:ext cx="1388641" cy="275689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Rectangle 5"/>
          <p:cNvSpPr/>
          <p:nvPr/>
        </p:nvSpPr>
        <p:spPr>
          <a:xfrm>
            <a:off x="1291092" y="-38692"/>
            <a:ext cx="57450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dirty="0" smtClean="0"/>
              <a:t>This is even worse</a:t>
            </a: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200061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279216" y="427870"/>
            <a:ext cx="6576311" cy="1172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SELECT /*+ </a:t>
            </a:r>
            <a:r>
              <a:rPr lang="en-AU" dirty="0" smtClean="0"/>
              <a:t> </a:t>
            </a:r>
            <a:r>
              <a:rPr lang="en-AU" dirty="0"/>
              <a:t>INDEX_COMBINE(MEN MEN_AGE_N1,MEN_HEIGHT_N1) </a:t>
            </a:r>
            <a:r>
              <a:rPr lang="en-AU" dirty="0" smtClean="0"/>
              <a:t>*/ </a:t>
            </a:r>
            <a:r>
              <a:rPr lang="en-AU" dirty="0"/>
              <a:t>COUNT(*) </a:t>
            </a:r>
          </a:p>
          <a:p>
            <a:r>
              <a:rPr lang="en-AU" dirty="0"/>
              <a:t>FROM men </a:t>
            </a:r>
          </a:p>
          <a:p>
            <a:r>
              <a:rPr lang="en-AU" dirty="0"/>
              <a:t>WHERE married = 'N'</a:t>
            </a:r>
          </a:p>
          <a:p>
            <a:r>
              <a:rPr lang="en-AU" dirty="0"/>
              <a:t>AND age &lt; 12</a:t>
            </a:r>
          </a:p>
          <a:p>
            <a:r>
              <a:rPr lang="en-AU" dirty="0"/>
              <a:t>AND height &gt;= 188</a:t>
            </a:r>
          </a:p>
        </p:txBody>
      </p:sp>
      <p:sp>
        <p:nvSpPr>
          <p:cNvPr id="4" name="Rectangle 3"/>
          <p:cNvSpPr/>
          <p:nvPr/>
        </p:nvSpPr>
        <p:spPr>
          <a:xfrm>
            <a:off x="8342503" y="66968"/>
            <a:ext cx="666786" cy="3084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 smtClean="0"/>
              <a:t>0 rows</a:t>
            </a:r>
            <a:endParaRPr lang="en-AU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682" y="1771650"/>
            <a:ext cx="8239125" cy="394335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843920" y="1771650"/>
            <a:ext cx="1388641" cy="275689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Rectangle 5"/>
          <p:cNvSpPr/>
          <p:nvPr/>
        </p:nvSpPr>
        <p:spPr>
          <a:xfrm>
            <a:off x="1291092" y="-38692"/>
            <a:ext cx="57450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dirty="0" smtClean="0"/>
              <a:t>Better</a:t>
            </a: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138386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7808</TotalTime>
  <Words>3216</Words>
  <Application>Microsoft Office PowerPoint</Application>
  <PresentationFormat>On-screen Show (16:10)</PresentationFormat>
  <Paragraphs>961</Paragraphs>
  <Slides>102</Slides>
  <Notes>94</Notes>
  <HiddenSlides>0</HiddenSlides>
  <MMClips>6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102</vt:i4>
      </vt:variant>
    </vt:vector>
  </HeadingPairs>
  <TitlesOfParts>
    <vt:vector size="109" baseType="lpstr">
      <vt:lpstr>Albertus (W1)</vt:lpstr>
      <vt:lpstr>Arial</vt:lpstr>
      <vt:lpstr>Calibri</vt:lpstr>
      <vt:lpstr>Calibri Light</vt:lpstr>
      <vt:lpstr>CordiaUPC</vt:lpstr>
      <vt:lpstr>Wingdings</vt:lpstr>
      <vt:lpstr>Office Theme</vt:lpstr>
      <vt:lpstr>OHarmony – Finding Your Perfect Match  How the Optimizer Works   Penny Cookson  SAGE Computing Services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Questions?    Penny Cookson  SAGE Computing Services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Penny Cookson</dc:creator>
  <cp:lastModifiedBy>Penny Cookson</cp:lastModifiedBy>
  <cp:revision>426</cp:revision>
  <cp:lastPrinted>2014-10-25T05:18:56Z</cp:lastPrinted>
  <dcterms:created xsi:type="dcterms:W3CDTF">2014-09-08T03:35:05Z</dcterms:created>
  <dcterms:modified xsi:type="dcterms:W3CDTF">2014-11-08T23:46:49Z</dcterms:modified>
</cp:coreProperties>
</file>